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1" r:id="rId4"/>
    <p:sldMasterId id="2147483706" r:id="rId5"/>
    <p:sldMasterId id="2147483724" r:id="rId6"/>
    <p:sldMasterId id="2147483742" r:id="rId7"/>
    <p:sldMasterId id="2147483754" r:id="rId8"/>
    <p:sldMasterId id="2147483772" r:id="rId9"/>
  </p:sldMasterIdLst>
  <p:notesMasterIdLst>
    <p:notesMasterId r:id="rId31"/>
  </p:notesMasterIdLst>
  <p:sldIdLst>
    <p:sldId id="260" r:id="rId10"/>
    <p:sldId id="261" r:id="rId11"/>
    <p:sldId id="259" r:id="rId12"/>
    <p:sldId id="263" r:id="rId13"/>
    <p:sldId id="264" r:id="rId14"/>
    <p:sldId id="273" r:id="rId15"/>
    <p:sldId id="275" r:id="rId16"/>
    <p:sldId id="265" r:id="rId17"/>
    <p:sldId id="274" r:id="rId18"/>
    <p:sldId id="266" r:id="rId19"/>
    <p:sldId id="267" r:id="rId20"/>
    <p:sldId id="276" r:id="rId21"/>
    <p:sldId id="268" r:id="rId22"/>
    <p:sldId id="269" r:id="rId23"/>
    <p:sldId id="271" r:id="rId24"/>
    <p:sldId id="270" r:id="rId25"/>
    <p:sldId id="277" r:id="rId26"/>
    <p:sldId id="272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624D8-3D0E-40CD-8264-7DBB79096D5B}" type="datetimeFigureOut">
              <a:rPr lang="en-US" smtClean="0"/>
              <a:t>12/27/2014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C34CE-2768-4DD5-A561-D5A5D774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1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1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8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6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6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701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4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4827213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6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1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542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37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430213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353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514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3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631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929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372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953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84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475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632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1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8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1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5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1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6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23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18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395411"/>
            <a:ext cx="7772400" cy="147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910425"/>
            <a:ext cx="7772400" cy="1118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615468"/>
            <a:ext cx="9144000" cy="2197295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503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35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6078816"/>
            <a:ext cx="9144000" cy="779381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845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4038599" cy="435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2" y="1600203"/>
            <a:ext cx="4038599" cy="435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6078816"/>
            <a:ext cx="9144000" cy="779381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087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6078816"/>
            <a:ext cx="9144000" cy="779381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79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90" y="5367340"/>
            <a:ext cx="5486399" cy="62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6078816"/>
            <a:ext cx="9144000" cy="779381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800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4615468"/>
            <a:ext cx="9144000" cy="2197295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02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3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5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49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04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9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5" y="2222290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3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70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7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1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3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3" y="2751141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13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68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10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41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03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7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7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9" y="6041365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5"/>
            <a:ext cx="247156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91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21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03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2" y="4443683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3" y="1081459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8" y="2435960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1" y="2286003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1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65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7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2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8664B0"/>
                </a:solidFill>
              </a:rPr>
              <a:pPr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86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385735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8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5870578"/>
            <a:ext cx="367046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0" y="5870578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23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8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91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0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18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3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30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86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0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1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7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0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73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05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2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9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03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24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7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1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2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7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18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93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828563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0" y="3657459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506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5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80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7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2" y="3051015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051015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936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70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61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8" y="609602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18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2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85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5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599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25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3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9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775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4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78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8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3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3" y="2943358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8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28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3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1" y="4781081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30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6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63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53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3919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2586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13628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9380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9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467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70332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54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59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6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26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1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9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4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08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15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3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37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8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72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55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1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62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844927-2FA6-444D-94CF-D9209D9C4016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B34077-47F0-4781-9839-D35B84C5A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6F9F-7B56-465E-9E6B-16E20DAE9A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3B2F-467D-4B68-845F-3635ABDC3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1320"/>
            <a:ext cx="9144000" cy="1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08275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1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5" y="6041365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5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prstClr val="white"/>
                </a:solidFill>
              </a:rPr>
              <a:pPr defTabSz="457200"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5915891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8664B0"/>
                </a:solidFill>
              </a:rPr>
              <a:pPr defTabSz="457200"/>
              <a:t>‹#›</a:t>
            </a:fld>
            <a:endParaRPr lang="en-US" dirty="0">
              <a:solidFill>
                <a:srgbClr val="866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55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2142070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8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12/27/2014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8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7" y="5870578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80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6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 defTabSz="457200"/>
              <a:t>12/27/2014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2" y="5883278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3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4D75EB-D7FC-44C2-83A3-F96C23B35BA1}" type="datetimeFigureOut">
              <a:rPr lang="en-US" smtClean="0">
                <a:solidFill>
                  <a:srgbClr val="696464"/>
                </a:solidFill>
              </a:rPr>
              <a:pPr/>
              <a:t>12/27/2014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077A6A-4F2D-4DC1-BE43-87681645D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0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8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50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1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12/27/2014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95731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3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9C5E-ACA5-4BBE-A827-47DCA3FBA6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06EA-F117-4F3A-8F74-3A1EF178A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com/url?sa=i&amp;rct=j&amp;q=&amp;esrc=s&amp;source=images&amp;cd=&amp;cad=rja&amp;uact=8&amp;docid=YVS__Up1apr_RM&amp;tbnid=jLHXr4VdOKzn7M:&amp;ved=0CAUQjRw&amp;url=http://quizlet.com/20428788/gre-high-frequency-words-flash-cards/&amp;ei=RpD2U628NJX_yQSN-YGYBw&amp;bvm=bv.73373277,d.aWw&amp;psig=AFQjCNEC_9PDDqbh7GEFBLT-nXfvMCYOEg&amp;ust=1408754100447768" TargetMode="Externa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com/url?sa=i&amp;rct=j&amp;q=&amp;esrc=s&amp;source=images&amp;cd=&amp;cad=rja&amp;uact=8&amp;docid=xfN2Ku86ZCs5yM&amp;tbnid=RJREApPqxDpWRM:&amp;ved=0CAUQjRw&amp;url=http://skypenglish4u.com/harsh-advice/&amp;ei=JZL2U7XWIZSxyATJjIHgBQ&amp;bvm=bv.73373277,d.aWw&amp;psig=AFQjCNEF8Rl2m2djNPtT1xmlBAjWCmnQDw&amp;ust=1408754565038144" TargetMode="Externa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dictionary.reference.com/browse/nettle" TargetMode="Externa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array" TargetMode="External"/><Relationship Id="rId2" Type="http://schemas.openxmlformats.org/officeDocument/2006/relationships/hyperlink" Target="http://dictionary.reference.com/browse/dis-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dictionary.reference.com/browse/exact" TargetMode="Externa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Level 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4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618" y="154545"/>
            <a:ext cx="7877477" cy="109470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Glean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03" y="1249251"/>
            <a:ext cx="8606307" cy="19447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Connotation- Neutral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Etymology- </a:t>
            </a:r>
            <a:r>
              <a:rPr lang="en-US" dirty="0"/>
              <a:t>14c., from </a:t>
            </a:r>
            <a:r>
              <a:rPr lang="en-US" dirty="0" err="1"/>
              <a:t>O.Fr</a:t>
            </a:r>
            <a:r>
              <a:rPr lang="en-US" dirty="0"/>
              <a:t>. </a:t>
            </a:r>
            <a:r>
              <a:rPr lang="en-US" dirty="0" err="1"/>
              <a:t>glener</a:t>
            </a:r>
            <a:r>
              <a:rPr lang="en-US" dirty="0"/>
              <a:t>, from L.L. </a:t>
            </a:r>
            <a:r>
              <a:rPr lang="en-US" dirty="0" err="1"/>
              <a:t>glennare</a:t>
            </a:r>
            <a:r>
              <a:rPr lang="en-US" dirty="0"/>
              <a:t> "make a collection," </a:t>
            </a:r>
            <a:r>
              <a:rPr lang="en-US" dirty="0" smtClean="0"/>
              <a:t>from </a:t>
            </a:r>
            <a:r>
              <a:rPr lang="en-US" dirty="0" err="1" smtClean="0"/>
              <a:t>Gaulish</a:t>
            </a:r>
            <a:r>
              <a:rPr lang="en-US" dirty="0"/>
              <a:t> </a:t>
            </a:r>
            <a:r>
              <a:rPr lang="en-US" i="1" dirty="0" err="1" smtClean="0"/>
              <a:t>glinn</a:t>
            </a:r>
            <a:r>
              <a:rPr lang="en-US" dirty="0"/>
              <a:t> "he collects, gathers," Celt. </a:t>
            </a:r>
            <a:r>
              <a:rPr lang="en-US" i="1" dirty="0" err="1"/>
              <a:t>glan</a:t>
            </a:r>
            <a:r>
              <a:rPr lang="en-US" dirty="0"/>
              <a:t> "clean, pure</a:t>
            </a:r>
            <a:r>
              <a:rPr lang="en-US" dirty="0" smtClean="0"/>
              <a:t>"). Figurative</a:t>
            </a:r>
            <a:r>
              <a:rPr lang="en-US" dirty="0"/>
              <a:t> sense was earlier in English than the literal one of "gather grain </a:t>
            </a:r>
            <a:r>
              <a:rPr lang="en-US" dirty="0" smtClean="0"/>
              <a:t>left by</a:t>
            </a:r>
            <a:r>
              <a:rPr lang="en-US" dirty="0"/>
              <a:t> the reapers" (late 14c</a:t>
            </a:r>
            <a:r>
              <a:rPr lang="en-US" dirty="0" smtClean="0"/>
              <a:t>.).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2" descr="http://nyc.metblogs.com/archives/APPLE-PI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21431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971800"/>
            <a:ext cx="4400550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80304"/>
            <a:ext cx="6517482" cy="719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662" y="1039970"/>
            <a:ext cx="8471079" cy="265626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Connotation- Negative</a:t>
            </a:r>
          </a:p>
          <a:p>
            <a:pPr algn="l"/>
            <a:r>
              <a:rPr lang="en-US" dirty="0" smtClean="0"/>
              <a:t>Etymology-</a:t>
            </a:r>
            <a:r>
              <a:rPr lang="en-US" dirty="0"/>
              <a:t>1531, </a:t>
            </a:r>
            <a:r>
              <a:rPr lang="en-US" i="1" dirty="0"/>
              <a:t>grows</a:t>
            </a:r>
            <a:r>
              <a:rPr lang="en-US" dirty="0"/>
              <a:t> (pl., used collectively), of unknown origin, possibly </a:t>
            </a:r>
            <a:r>
              <a:rPr lang="en-US" dirty="0" smtClean="0"/>
              <a:t>from Latin</a:t>
            </a:r>
            <a:r>
              <a:rPr lang="en-US" dirty="0"/>
              <a:t> or Welsh</a:t>
            </a:r>
            <a:r>
              <a:rPr lang="en-US" dirty="0" smtClean="0"/>
              <a:t>. "</a:t>
            </a:r>
            <a:r>
              <a:rPr lang="en-US" dirty="0"/>
              <a:t>complain," 1887, British Army slang (first recorded by Kipling), of </a:t>
            </a:r>
            <a:r>
              <a:rPr lang="en-US" dirty="0" smtClean="0"/>
              <a:t>uncertain origin</a:t>
            </a:r>
            <a:r>
              <a:rPr lang="en-US" dirty="0"/>
              <a:t> but perhaps from Norman Fr. dial. </a:t>
            </a:r>
            <a:r>
              <a:rPr lang="en-US" dirty="0" err="1"/>
              <a:t>groucer</a:t>
            </a:r>
            <a:r>
              <a:rPr lang="en-US" dirty="0"/>
              <a:t>, from </a:t>
            </a:r>
            <a:r>
              <a:rPr lang="en-US" dirty="0" err="1"/>
              <a:t>O.Fr</a:t>
            </a:r>
            <a:r>
              <a:rPr lang="en-US" dirty="0"/>
              <a:t>. </a:t>
            </a:r>
            <a:r>
              <a:rPr lang="en-US" dirty="0" err="1"/>
              <a:t>groucier</a:t>
            </a:r>
            <a:r>
              <a:rPr lang="en-US" dirty="0"/>
              <a:t> "</a:t>
            </a:r>
            <a:r>
              <a:rPr lang="en-US" dirty="0" smtClean="0"/>
              <a:t>to murmur</a:t>
            </a:r>
            <a:r>
              <a:rPr lang="en-US" dirty="0"/>
              <a:t>, grumble," of imitative origin (cf. Gk. </a:t>
            </a:r>
            <a:r>
              <a:rPr lang="en-US" dirty="0" err="1"/>
              <a:t>gru</a:t>
            </a:r>
            <a:r>
              <a:rPr lang="en-US" dirty="0"/>
              <a:t> "a grunt," </a:t>
            </a:r>
            <a:r>
              <a:rPr lang="en-US" dirty="0" err="1"/>
              <a:t>gruzein</a:t>
            </a:r>
            <a:r>
              <a:rPr lang="en-US" dirty="0"/>
              <a:t> "</a:t>
            </a:r>
            <a:r>
              <a:rPr lang="en-US" dirty="0" smtClean="0"/>
              <a:t>to grumble</a:t>
            </a:r>
            <a:r>
              <a:rPr lang="en-US" dirty="0"/>
              <a:t>").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26" name="Picture 2" descr="http://4.bp.blogspot.com/-d1m3L1uKzRg/Tj4KoGvVHVI/AAAAAAAAAGI/gOX4xPgtvpY/s1600/62372142_u2W56ICS_SpruceGrouseMaleFalcipenniscanadensisTiagasubspec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7" y="4112854"/>
            <a:ext cx="2530829" cy="26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1.staticflickr.com/1/179/428278174_e755385c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45" y="3836836"/>
            <a:ext cx="3534236" cy="26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Incarcerate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Negative</a:t>
            </a:r>
            <a:endParaRPr lang="en-US" dirty="0"/>
          </a:p>
          <a:p>
            <a:r>
              <a:rPr lang="en-US" dirty="0" smtClean="0"/>
              <a:t>Etymology: Latin</a:t>
            </a:r>
            <a:r>
              <a:rPr lang="en-US" dirty="0"/>
              <a:t> </a:t>
            </a:r>
            <a:r>
              <a:rPr lang="en-US" i="1" dirty="0" err="1"/>
              <a:t>incarcerātus</a:t>
            </a:r>
            <a:r>
              <a:rPr lang="en-US" i="1" dirty="0"/>
              <a:t> </a:t>
            </a:r>
            <a:r>
              <a:rPr lang="en-US" dirty="0"/>
              <a:t>past </a:t>
            </a:r>
            <a:r>
              <a:rPr lang="en-US" dirty="0" smtClean="0"/>
              <a:t>participle of</a:t>
            </a:r>
            <a:r>
              <a:rPr lang="en-US" dirty="0"/>
              <a:t> </a:t>
            </a:r>
            <a:r>
              <a:rPr lang="en-US" i="1" dirty="0" err="1"/>
              <a:t>incarcerāre</a:t>
            </a:r>
            <a:r>
              <a:rPr lang="en-US" i="1" dirty="0"/>
              <a:t> </a:t>
            </a:r>
            <a:r>
              <a:rPr lang="en-US" dirty="0"/>
              <a:t>to imprison, equivalent to </a:t>
            </a:r>
            <a:r>
              <a:rPr lang="en-US" i="1" dirty="0"/>
              <a:t>in- </a:t>
            </a:r>
            <a:r>
              <a:rPr lang="en-US" dirty="0" smtClean="0"/>
              <a:t>+</a:t>
            </a:r>
            <a:r>
              <a:rPr lang="en-US" i="1" dirty="0" err="1" smtClean="0"/>
              <a:t>carcer</a:t>
            </a:r>
            <a:r>
              <a:rPr lang="en-US" i="1" dirty="0"/>
              <a:t> </a:t>
            </a:r>
            <a:r>
              <a:rPr lang="en-US" dirty="0"/>
              <a:t>prison 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Incumbent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Connotation: </a:t>
            </a:r>
            <a:r>
              <a:rPr lang="en-US" dirty="0" smtClean="0"/>
              <a:t>neutral </a:t>
            </a:r>
            <a:endParaRPr lang="en-US" dirty="0" smtClean="0"/>
          </a:p>
          <a:p>
            <a:r>
              <a:rPr lang="en-US" dirty="0" smtClean="0"/>
              <a:t>Etymology: </a:t>
            </a:r>
            <a:r>
              <a:rPr lang="en-US" dirty="0" smtClean="0"/>
              <a:t>Latin </a:t>
            </a:r>
            <a:r>
              <a:rPr lang="en-US" i="1" dirty="0" err="1" smtClean="0"/>
              <a:t>incumbere</a:t>
            </a:r>
            <a:r>
              <a:rPr lang="en-US" dirty="0" smtClean="0"/>
              <a:t> </a:t>
            </a:r>
            <a:r>
              <a:rPr lang="en-US" dirty="0" smtClean="0"/>
              <a:t>to lie or lean upon, </a:t>
            </a:r>
            <a:r>
              <a:rPr lang="en-US" dirty="0" smtClean="0"/>
              <a:t>from </a:t>
            </a:r>
            <a:r>
              <a:rPr lang="en-US" i="1" dirty="0" smtClean="0"/>
              <a:t>in-</a:t>
            </a:r>
            <a:r>
              <a:rPr lang="en-US" dirty="0" smtClean="0"/>
              <a:t> ‘upon’ + a verb related to </a:t>
            </a:r>
            <a:r>
              <a:rPr lang="en-US" i="1" dirty="0" err="1" smtClean="0"/>
              <a:t>cubare</a:t>
            </a:r>
            <a:r>
              <a:rPr lang="en-US" dirty="0" smtClean="0"/>
              <a:t> ‘lie.’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Jocular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Connotation: positive </a:t>
            </a:r>
          </a:p>
          <a:p>
            <a:r>
              <a:rPr lang="en-US" dirty="0" smtClean="0"/>
              <a:t>Etymology: </a:t>
            </a:r>
            <a:r>
              <a:rPr lang="en-US" dirty="0" smtClean="0"/>
              <a:t>Latin </a:t>
            </a:r>
            <a:r>
              <a:rPr lang="en-US" dirty="0" err="1" smtClean="0"/>
              <a:t>joculāris</a:t>
            </a:r>
            <a:r>
              <a:rPr lang="en-US" dirty="0" smtClean="0"/>
              <a:t>, equivalent to </a:t>
            </a:r>
            <a:r>
              <a:rPr lang="en-US" i="1" dirty="0" err="1" smtClean="0"/>
              <a:t>jocul</a:t>
            </a:r>
            <a:r>
              <a:rPr lang="en-US" i="1" dirty="0" smtClean="0"/>
              <a:t> (us) </a:t>
            </a:r>
            <a:r>
              <a:rPr lang="en-US" dirty="0" smtClean="0"/>
              <a:t>little </a:t>
            </a:r>
            <a:r>
              <a:rPr lang="en-US" dirty="0" smtClean="0"/>
              <a:t>joke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4338" name="AutoShape 2" descr="data:image/jpeg;base64,/9j/4AAQSkZJRgABAQAAAQABAAD/2wCEAAkGBxITEhUUExIWFBQXGRcYGBQYFxUXHBkgHxYYGxghFxgYHCghGR0lHRkXITEhJiksLi8vGB80ODMsNyktLisBCgoKDg0OGxAQGywmICYsLCw0LCwsLCwsLCwvLCwsLCwsLCwsLCwsLC0sLCwsLDAsLCwsLCwsLCwsLCwsLCwsLP/AABEIAMAAogMBIgACEQEDEQH/xAAcAAEAAgMBAQEAAAAAAAAAAAAABQYDBAcBAgj/xABFEAACAQIDBQUDCAYIBwAAAAABAgMAEQQSIQUTMUFRBiJhcYEyQpEHFCNSYnKCsSQzY6Gi0UNTc4OSo8HCJZOys8PS8P/EABkBAQADAQEAAAAAAAAAAAAAAAACAwQBBf/EACIRAAIDAAIBBQEBAAAAAAAAAAABAgMREiExBBNBUWEygf/aAAwDAQACEQMRAD8A7jSlKAUpSgFeGva0NsQzvHaCZYZLgh2jEq+IZcy/EEW8aApXbftFvIGWImObD4pA631Urd4m8UYhfiR4V5tb5TFyL80jV3IGdpCyrGbarYC7sDppYDryqg7Vxb4idppWSRtAHRMitluA663OYW1PJV42vWGqZWY8RZGH2dD2Z8p3AYjDFeWeF848yjhWHkM1WGDt3s5gL4pEJ92TNGfUMBXG69DEc7etRVr+STrR3KPtNgiARjMPY/to/wD2rWxvbLAR3vio2Nr5YzvCfIJeuKNIOtYpJidOVS938I+2XftH26mxV8PhQ0KyERCS/wBK5c5RltpELm97lrA+za9dM2VMjRru3EirdMw1uUJR/UMpB8q4PsPEYjNu4EQTykojrmLC66hGNt3oCWcAtlvqLV3XYWzVw+HihXURoq343sNSTzJNzVkXpCSw36UpUjgpSlAKUpQClKUApSlAKUpQCoDt1iTHgMQQbFkyAjQjOQmnj3r1P1XPlCH/AA+bwyH/ADUrjBxm3TQchSluVbGzezr4nMhbdsUWSNJYyVkXMwLKwPK0Z972rECsqW9s0aarOBxr4kcGra3YvOoZj83kscwjBlh094CTKyC3u5rCtJOxMjAFcZEQeB3D6+ont8K5sfs7jKzXzM1lZibAAknhbQ87H8jVg2P2fjlkkR8SxMbWISJIwxDWIDO7k20voPaFqzdpti4eKJGSGzrIO+zM51VhoW4a24VLpPGR7zSy/I/2fnjQ4nEBBvFO6tYtkNjd+6LXtoB6iul1Adg5s+z8KxIJ3SA26gWP7xU/WpFDFKUoBSlKAUpSgFKUoBSlKAUpSgFVz5Qj/wAPxHkv/cSrHVY+UiUDZ8wPvGNR5mVBXGF5OOSNYE9AT8AT/pXXNmrlgiUaKI4/IdwX+FcilIsbkAG9yfHT/WurYaFZMLGJksrRR50fwUXDA26ag+tYZ+P9NkPJW/nOI2k7pF9FglJXe6MZtAysL24HKQBya5J0FWuLCxxwIkfsIFVNc2mgGvOo4bWESAhGk3llw2HjygsqLqwLEBU1uWJsAF5tavrBfS4Z0mj+bswlZ4Vlz5QzNmIcKtgTm4DS516JLr8Ip4/00MVgYpGjmjIWQlWRwNGtck24klM3mAOV6ju2C2wwHHvRC/WzcfzrckxUj3DQRNBcAKshMgAN0ZdAl9FYKGBGlmvWp2jdZsLJIpBCvH6WkANx7p7x0OtdW6jvWMsHyQY3NhZIj/RTMAPsuqyD+JnHpV8rh3yddp0w2LVJS0ceIBXM6siXALIwZwFI9oXB94V2vD4lHF0dXHVSGH7q2R8GV+TNSlKkcFKUoBSlKAUpSgFKUoBSlKAj9qbUEOUZHkZr5UQAk2FybsQAB4nmKq3bF8RjMOIo8K6MZI3+kkiUWVs3uMx6Hhyqc7VpljWf+oYO33D3ZfghLfhFQGI7Ows5vDESWzF8i573vcMBmvfgQaots4ltcORRNk4cpjYI5At0xCKbG4zBjlsSBfvZSNONq6DtdGcqBG8i2P0YKKjHSwlYnMF62U3F9DwNR2rsrEnaDOsEhC4iCUNlsuUNExOZtDaz3AN9PGugOtqzzeYy6EeWojfm7ITIU32IYBWkUKthxsmdu7GDc2v4m5rVj2XIZZHk9+BEsDdFtJISgNgW0a5awvmOgsBU4r14TcGq+bLPbKFgcEUVArMuQFCgICgrdToQSBpewIGo06yW2cL+h4oBVzmCQkgAFisbMpJ4m2UW6Vt7SwwSa40ExA8N4BlX/GoCeaJ1r42q36LOdR9BN1Bvumt5a1NttpkeKSaNfAGdUhhBTIiIr3DOZLJYgA2VANNSGJ6CpbZ+y4hi8OyRRq6tIxdURGI3bKQSo1BLLp4VMwdl4QiZTLG2UXKyydOYYkH4Vn2XsDdS7xpnlIQooYRiwJBY9xRcmy/CtKqalumd2JxzCZFe0FKvKhSlKAUpSgFKUoBSlKAUpSgMc8IdWVhdWBBB4EEWIPpUFF2VTKqvPiJFWwAMhTQCwDboLm0HO96sNaO09qRQBTITdmyoigszm17Kq6k2BPgATXGgV/D4FMLvIY1OVSZFUakh7tYFjqcwdRc8hWtgcVJNNJm+i3Xd3F1ZjmVWWSQjQaXCqLgWa7E6DPitos2LjzYeWJWilXPIEAYq8bKBlY62LmxtxNa0+AD4kOjbuR47B7XF4zcBh7ysrkEXH6sEWIrJKGza+zRGWRTNiWRzLu0KqFVJHYqXuC7KFUBhlPca7G9tNDWyuIU5gNcpsfA2BsfGxB9ahNqzwpl+eRiJgGKyXLKLWzlJVAKjVfay8uNa+Gx8EeY4eXDSRucxHzlEZWyqGN2zZgwVTrYg3430i68WYTVnyS20VV0KsNGup9RyPIjQjxAqLncyQlCQXZ0gY9S0yRk+Fw2bwv4Vixe3kJypkZgCbLIszacSI4bk+rKPEV84KJpDBclSz7xira6I76MOFzlGnW1ShX2tOTs3wdPr2qfFhpYu9h5ZC41MUsjyJL9m7ktGTyZTYHiDVn2fi1ljSRb2YA2OhHgRyI4VsMps0pXxLKFBZiFUAkkmwAHEkngKA+6VXx2wwrWMZlmB4NFDNIp8QyrlI8b18zdpmP6rCTOSNC+SFQftbw5vUKa45JeTqTZYaxR4lCzIHUutsyhgSt+GYcRfxqpT4zGS2MsiYZOcUBMjtw4zuoAHHRUvr7QrDsjDImKgEUaqfpWYgd7JkObM3F7yGIm5OovVati3iJOuSWsvFKUq0ge0pSgFKUoBUJg1D42d2XWJI4kPQMN5JbpmOQH+zWpuoeBgmMmFrbyKOS+mpVnRvPTd/GgMHaU/qj9WQA/jBT01Zaq3a2aSLD7+JirQMr38PYa4PEWY3FWva2HMsMiD2mVsp6Na6H0YA1A7U+mwhYAsjoHkjHF42QiVR9rIWK/aUVRZ1JMur/lorewu3KmTE4nEgrPuhFBEgkdAFVmJuB3S8hF9NAo1Nql9ots4w4KBZoH3c2GJfMjaR99rk8Acut+tc5TCbolCQzKbF7e1bgR0BFm9a8OIuQtyT0ve3xq3kc9vfB0RNvYNcZMkYLrIuH3YiHdLIJi4voosuU3JtWXs7ETKFIClIWbKpzAB5cqC9heyxHlzNU/YGUTrqSSrjUc8t/yBq89ndJpm+xAl/WV/996jy2SOSjxRMag+NbPZdrfOE0sszEAchIiS6/id6+J10vTs8wE2IXmRE/n3Cn/jAqwrJ41Tu0WKbF5I4AjRJJeR5Axjcpeyqq6y5ZACRopKWvxqx7djkbDyrF+sKMF1tqQeB5HkDyNQWzsTFIhWLTdhVaO1mi0FldeKkC1VXTcV0WVxUn2ZFLWAZsxA1NrX9Lm3lWjNhJrkx4mxJvkkjRkt0BTKy/eu1uhremOUFiDYAnQFibdABcnwFabyPIqSYeRCtzdWUkScsuYEGJgedjbmtYI7umyXHMI1Xxd7y4cRrzeJ/nbc790iMjlwVz4Va+zWGw2UzQPvTJZWlJuxyEjKRYZMpzdwAWJOl71WRjREkc28bcu4RxK2bdlmZL524ZZBlYE2twtbXbGMaCZpkuysF3sY94Ae2luLqOXvKAOIFaq5KL7RmnFtbpdaVihxCuqsrBlYAhgQQQRcEeFqVqKNM1KhJu0kYdlSOWUKSrOiXUMOIBJGYg3By3sRY2rXxm3pmBWDDlWP9LPZEXxyKS7n7NhfqKi5JfJ3GS+0NqwwW3sipmvlB1JtxyqNTbwFZMHjopUEkciuh99SCNOOvK1VPZBjIaRJDM7Gz4kjWS31SNMgJNgvdGvE3Naj7BiZ5pJ7Tbxs2RltGthlU7q5VnAABka5NhwAtVL9RFNlqok0mX+oTaakYuBgdDHOhHW+7cencaorstPuZhh1vuXjZ401IiKMgdV6IRIhA5FWtobCT7UEKcNIb93ERrp+0DRa+F3Hwq6MuS1FTWPGbVQsKbt5YvqNnT7khLIfRxIn4BU1Wj2hw7WTERqWaO6ugvdoyRnygDVlsHA55SNM1RtjyiShLizl/ajZZRmK6BSEI00Vj9Cw9CYz4xrURFDawA8tK6TteDOodVWUZSGTiJY29oL1PvAc9RoTcVKTYKWDRKsiX9vOc+h1EubSUdQSp6i+tUqf2bIR+jQ2X3MVh85CBndLnmWhkVRfkSxUDxq/bBtmxHhJGvww8Z/3GqlBs8b6OyrGSyMI1INkjkWSV2tYAkKqacyNSTpbezim07H3pzbyWKGM/wASN8DU4f0UXLCaXEjMIwCWIJNvdGti3QEiw669DXzs02xS/biZf8Lhh/1tXmBsuII5SwtfTnG+hv8Adlt+GsU0u7khc8BKqN/eXjH8bJV5nLVVCxEMM8ss2RSTK6JIpKvaMLEbSKcwGdJNLirftvHiDDyynXIjMB1Nu6B4k2A86q8GHMUcMZN2VRmPVibufVrn1qi+WRwtpjrI7Y8TQRyYg55IJZJQ7s7O0O7meNSc5JMWUC/NSGOoPd38Vg5llaaF1JYLngcALIVBFxINUkIIGYhh3FBHOprsfB+hRhwCH3jEcrPI7W+DVD4qKXCHIUeSDhHKiNIVHJJVUFrqNA9iCAL2PGNlb/pEq5rwzSXECGMSxkmB3cvGwGaMvLlkItrZZWOZDfTMQdLH4EiYdwhZY4yrOo0AQqyhwvgQwIUcw1uNhjGAxU+/SOF0SdlyTyLZVtGiys8bMshJKkAWGawNwNatOxdgOJN/id00gGWMIpKxi92IZ9c7aX4WAA11J4qm/IdmeDn8nYfaEpMiSmNHJdYy7goG1CkX0sCBbwryuw5aVowq05++IlwUJWeN1SFT9Mql0ZQTZu7qpIIupA1JsTxrS2riyYwZ1EMb2yxSOBPiNR9GsfCPOSqkkk2Y6LUntTaL4idguUiI2jBBZYyGZTNINM7llZY4/sM19bjSdSFlOHZIzYiXGSnMbi4OotvCmtxdY1ItrqBnkoqXRbFycST2bKzF8zFyCAWAAiUi4KQ+8QvAk8x4WGfHzqiFmFwoZj5KLt+4VE4DExRxLNI27jVQI1JyrHGbBM1+LsApJPC4A5k+4mKXHIY8PYI4IfEMrbtVtwUXBlLez3TYAsSbgA0uDnPouVnGPZvNaN48VGpOUAONbmJtXsv1l0fhc5SOlTPa6ZRhGlFmEZimBGt8kqPcHyGhqI2diGYtmGV1JDpe+RxYsL+oIPMFTzrT27iDh8JiVK58M0Uvd1vC2QkWA4xE2+4eqnu3U2Y+DKrYauaLXtOLuuNQGBFwSDrpoRqD4itfYGLazRyMXaMgZza7Ai6MQNL8Qbc1J52qQlkV4Q1wQyqQR4gEW+NQmG7uKI+tCpvf6krcB5SC/mK1Gc0caJVxU8cUYliVIpsim0imRpQ+7v3XW8YOQ21ZrHlWGLB4fEZpE1N7OyZo5FPSTKQwYdG1qXDZMYzXsDhlv4ZJnP5SGqD2925vpAqxmM5VYYgExyOpJtkdLMEJB4nXoBxpsrT7XRdXN7hKzYYRHLEl5pLWzFmd7XsXZjmESk3J4cQNSAZfYMBjQw5ixidlzGwLZrShrDhfeH4GqP2IxWJEu5hZSrBnbehmLZRzkHfFyVFzmt05VdtmbQBxZjZTHK0N2ibiMklg6MNJEYSWDD6ljY6CVcUkRtbb7JHEkLNhzzLSJ/ijLfnGKybewDPDKi+2y5k8HUho/g6rWHbAtun6YjDafemVP99/SpjbOJSNQ7tbUKOJLE8FVRqzE8ANasKyF2htAYpcIq+y4XEuNeCWMan+9KHX+rNYcY3f8rfnWp2Wh7kstmAkkkEavbMsayyFQbftGlYeDKOVfW05wgkcmwRWYnoFQsfyrDdLlPDZTHI6WPseScDhieJiQn1F6l7VodnsPu8LAl75Yoxf8AqQrcYzy1e0pQClKUBy3Y2QxRxRyWabeTtlfM6oTdrHiCAY4gdCOWorcUIbuwVYILqkZAWNChILtfSykZVHAZS2pItdMVsHDyXzRKLsWJUZCSRZrslibjQ341q4bsng42VlgXuG8aksUjPWNCcqHyFUunX5LFZhGbBwD4h1nkBWJGzRqwIaVraSMD7KC5yqdSe8baVbrUtXtWRiorEQcm3rKrtmIRYxG4LiUKHX+kiBZLDq0ZkB/s1rJwNSHaXAtLAd3+tjZZYxe12Q5gpPIMLqfBqjopFdQy+ywuL6HyI5HkR1rJ6mGPkafTy64kHFhWgmEaTyQwyECOxDpE5NlQxuLbtzwCkEG63F1tJSYmSHFYXfxgXZ4d8lzE28UFb31jYvGoCm4uwAYmvjauHV0KuLqwKsPA+PI6XB5HWtzZGOE8UmHxAEpS0ctwO+rLdHt0Zfgyt0q2izksfkrur4vUb+2NgLiHjYsVVM2ZABaQHKcrH6uZFJHO1uF71f5VNhfobYiMjeYcO5zG2ZCO8t7cbgEDmdNL1bOz85KNGzFnhcxljxYWDIx8SjKSet6qny14zLs/IDYyzQp5jPmIPwq9+CpeeisfJJCTPiHdgSqRqqgEWDMxY6k80Arptv/vzt8B8K5N8lWNC4x0/rYjbzQhh+4v8ACutVyPgnaskyI7VyMuEkKayfR7pb2zSb1DGo8SwA9a2cXE0EMuMnyyYkI+UC+VM2iRxX4XYqpe12OpsLAZVdN+XkIWPDx70sSAFLZxc9MqKxv+0rL2ikDphwD3XniPmEDTC9+V4xXW8WkEaeGw+7iSP6iqvnYAH94qF2ohkAiHGeRIvws15f8pZKnMW9l8a1Oz0G8xRa11w62v8AtJFGnmsRH/O8KwVLlYbbHxgXBBYacK+qUr0DCKUpQClKUApSlAKUpQHhqq4lPm+JyH9ViCzxn6rgXkT8QBkHiJPCrXVf7awZsOpzFMssT7wf0dnFnN+KqSCw5qGFQnHksJRk4vTTxyafCoqF8mLgflKr4dtONgZYiTysVlH94KkPnJdWRxkmTKJI9dLnQrfijWOVvTiDUZtCTII3sTkngaygsxtIAQoGpJBIsON6xV7GzDXY1KGll2ExOJxVvZAw6/i3bM38LR1zn5bNqB8RBhwdIhvG6ZmuVB8QqE/jFdD2c3zTCS4icZXIkxMwGtjkvl8SqKqeOWuAbQxjzStNLbO5Z2HQm2gPQDu+lbpPEZ6o6zNsnaXzfEQz8onVm+7wk/gL1+gQQdQbjiD1HKvzlKARqOX8712/sJtHf4CB/eVd233ozkPxsG8mFRrfRZ6hdpmxjsHvMXAm8ssgJlitcSLCc6c9LSSLf6w0NSnajQYdjoqzrc9M6SRrf8bqPWtfGI6tHNGod4y3cuAWRgA4UnQNopF7A5bEi9x5tLb+DkRoZZETMtnjmO6YA+D2IPQjzFTa1GdPGR2PxWqgDMzHLGl7F2sTbwFgSTyUE1K9hoyMIMxDPvJ87gEB2E8is1jqAbaDkLCobAYcO36KzyuwyHGSd5Ykvdt2coV2uBoo1IUsTaxuWz8GkMaRoLKgAHM+p5nneq6q+CJTm5GxSlKtIClKUApSlAKUpQClKUAr5kQMCCAQQQQRcEHiCOYr6pQFcxnY/DmzRgxyoCInzO4juLECNmtkNgCgtcDkbEacGyMSZYs8aKiSB2dZLg5QSuRcubVrXB4C+pq30qLim9OptLCh/K9tURYMQj2p2y/hWzv+QHrXErd5vugfvc/yr9ObV2ZDiIzHPGsiHkRwPIg8QR1FfnftHs1IMXiIo2LRrIQpbUjuJpfnY3F6jYvk0US+COYA/v8A9a6D8j20gDPhieNpl87KklvQRn41z+3DWtns/tM4bFQzg6JIM4vxRrrIP8DMfwjpVcHjLbo7E/QdSOHw9uZP5egrSgjzG19OvWpNFsAK0GE9r2lKAUpSgFKUoBSlKAUpSgFKUoBSlKAUpSgPDXCu3nYyfCvJPmM0DszmW1jHmYm0g6XNg/C1r24nu1fEiBgQQCCCCDqCDxBHOuNaSjJxeo/LhB6VY/k97NDGTF5RfDxWzg8JGOqoeosQzDmLD3jUv277AyQTIcIheKZ1RYwCd07EAA/sud/dAI6V03stsFMLAkK6iPifrsdXY+JOvw6VXGGPsvstTjiJTAwWF7W5AdBW0DXzKLjS/pxrAkbdSNDw6kn4m1WmY2qVrAPbnfXpQB78+Ph9b+VAbBNY4Js3Kx6ViZGtfW5J0vw6a+XSvcjctBfw+t/KgNmlawDXBueGo08a9zv9UUBsUr5FKA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ITEhUUExIWFBQXGRcYGBQYFxUXHBkgHxYYGxghFxgYHCghGR0lHRkXITEhJiksLi8vGB80ODMsNyktLisBCgoKDg0OGxAQGywmICYsLCw0LCwsLCwsLCwvLCwsLCwsLCwsLCwsLC0sLCwsLDAsLCwsLCwsLCwsLCwsLCwsLP/AABEIAMAAogMBIgACEQEDEQH/xAAcAAEAAgMBAQEAAAAAAAAAAAAABQYDBAcBAgj/xABFEAACAQIDBQUDCAYIBwAAAAABAgMAEQQSIQUTMUFRBiJhcYEyQpEHFCNSYnKCsSQzY6Gi0UNTc4OSo8HCJZOys8PS8P/EABkBAQADAQEAAAAAAAAAAAAAAAACAwQBBf/EACIRAAIDAAIBBQEBAAAAAAAAAAABAgMREiExBBNBUWEygf/aAAwDAQACEQMRAD8A7jSlKAUpSgFeGva0NsQzvHaCZYZLgh2jEq+IZcy/EEW8aApXbftFvIGWImObD4pA631Urd4m8UYhfiR4V5tb5TFyL80jV3IGdpCyrGbarYC7sDppYDryqg7Vxb4idppWSRtAHRMitluA663OYW1PJV42vWGqZWY8RZGH2dD2Z8p3AYjDFeWeF848yjhWHkM1WGDt3s5gL4pEJ92TNGfUMBXG69DEc7etRVr+STrR3KPtNgiARjMPY/to/wD2rWxvbLAR3vio2Nr5YzvCfIJeuKNIOtYpJidOVS938I+2XftH26mxV8PhQ0KyERCS/wBK5c5RltpELm97lrA+za9dM2VMjRru3EirdMw1uUJR/UMpB8q4PsPEYjNu4EQTykojrmLC66hGNt3oCWcAtlvqLV3XYWzVw+HihXURoq343sNSTzJNzVkXpCSw36UpUjgpSlAKUpQClKUApSlAKUpQCoDt1iTHgMQQbFkyAjQjOQmnj3r1P1XPlCH/AA+bwyH/ADUrjBxm3TQchSluVbGzezr4nMhbdsUWSNJYyVkXMwLKwPK0Z972rECsqW9s0aarOBxr4kcGra3YvOoZj83kscwjBlh094CTKyC3u5rCtJOxMjAFcZEQeB3D6+ont8K5sfs7jKzXzM1lZibAAknhbQ87H8jVg2P2fjlkkR8SxMbWISJIwxDWIDO7k20voPaFqzdpti4eKJGSGzrIO+zM51VhoW4a24VLpPGR7zSy/I/2fnjQ4nEBBvFO6tYtkNjd+6LXtoB6iul1Adg5s+z8KxIJ3SA26gWP7xU/WpFDFKUoBSlKAUpSgFKUoBSlKAUpSgFVz5Qj/wAPxHkv/cSrHVY+UiUDZ8wPvGNR5mVBXGF5OOSNYE9AT8AT/pXXNmrlgiUaKI4/IdwX+FcilIsbkAG9yfHT/WurYaFZMLGJksrRR50fwUXDA26ag+tYZ+P9NkPJW/nOI2k7pF9FglJXe6MZtAysL24HKQBya5J0FWuLCxxwIkfsIFVNc2mgGvOo4bWESAhGk3llw2HjygsqLqwLEBU1uWJsAF5tavrBfS4Z0mj+bswlZ4Vlz5QzNmIcKtgTm4DS516JLr8Ip4/00MVgYpGjmjIWQlWRwNGtck24klM3mAOV6ju2C2wwHHvRC/WzcfzrckxUj3DQRNBcAKshMgAN0ZdAl9FYKGBGlmvWp2jdZsLJIpBCvH6WkANx7p7x0OtdW6jvWMsHyQY3NhZIj/RTMAPsuqyD+JnHpV8rh3yddp0w2LVJS0ceIBXM6siXALIwZwFI9oXB94V2vD4lHF0dXHVSGH7q2R8GV+TNSlKkcFKUoBSlKAUpSgFKUoBSlKAj9qbUEOUZHkZr5UQAk2FybsQAB4nmKq3bF8RjMOIo8K6MZI3+kkiUWVs3uMx6Hhyqc7VpljWf+oYO33D3ZfghLfhFQGI7Ows5vDESWzF8i573vcMBmvfgQaots4ltcORRNk4cpjYI5At0xCKbG4zBjlsSBfvZSNONq6DtdGcqBG8i2P0YKKjHSwlYnMF62U3F9DwNR2rsrEnaDOsEhC4iCUNlsuUNExOZtDaz3AN9PGugOtqzzeYy6EeWojfm7ITIU32IYBWkUKthxsmdu7GDc2v4m5rVj2XIZZHk9+BEsDdFtJISgNgW0a5awvmOgsBU4r14TcGq+bLPbKFgcEUVArMuQFCgICgrdToQSBpewIGo06yW2cL+h4oBVzmCQkgAFisbMpJ4m2UW6Vt7SwwSa40ExA8N4BlX/GoCeaJ1r42q36LOdR9BN1Bvumt5a1NttpkeKSaNfAGdUhhBTIiIr3DOZLJYgA2VANNSGJ6CpbZ+y4hi8OyRRq6tIxdURGI3bKQSo1BLLp4VMwdl4QiZTLG2UXKyydOYYkH4Vn2XsDdS7xpnlIQooYRiwJBY9xRcmy/CtKqalumd2JxzCZFe0FKvKhSlKAUpSgFKUoBSlKAUpSgMc8IdWVhdWBBB4EEWIPpUFF2VTKqvPiJFWwAMhTQCwDboLm0HO96sNaO09qRQBTITdmyoigszm17Kq6k2BPgATXGgV/D4FMLvIY1OVSZFUakh7tYFjqcwdRc8hWtgcVJNNJm+i3Xd3F1ZjmVWWSQjQaXCqLgWa7E6DPitos2LjzYeWJWilXPIEAYq8bKBlY62LmxtxNa0+AD4kOjbuR47B7XF4zcBh7ysrkEXH6sEWIrJKGza+zRGWRTNiWRzLu0KqFVJHYqXuC7KFUBhlPca7G9tNDWyuIU5gNcpsfA2BsfGxB9ahNqzwpl+eRiJgGKyXLKLWzlJVAKjVfay8uNa+Gx8EeY4eXDSRucxHzlEZWyqGN2zZgwVTrYg3430i68WYTVnyS20VV0KsNGup9RyPIjQjxAqLncyQlCQXZ0gY9S0yRk+Fw2bwv4Vixe3kJypkZgCbLIszacSI4bk+rKPEV84KJpDBclSz7xira6I76MOFzlGnW1ShX2tOTs3wdPr2qfFhpYu9h5ZC41MUsjyJL9m7ktGTyZTYHiDVn2fi1ljSRb2YA2OhHgRyI4VsMps0pXxLKFBZiFUAkkmwAHEkngKA+6VXx2wwrWMZlmB4NFDNIp8QyrlI8b18zdpmP6rCTOSNC+SFQftbw5vUKa45JeTqTZYaxR4lCzIHUutsyhgSt+GYcRfxqpT4zGS2MsiYZOcUBMjtw4zuoAHHRUvr7QrDsjDImKgEUaqfpWYgd7JkObM3F7yGIm5OovVati3iJOuSWsvFKUq0ge0pSgFKUoBUJg1D42d2XWJI4kPQMN5JbpmOQH+zWpuoeBgmMmFrbyKOS+mpVnRvPTd/GgMHaU/qj9WQA/jBT01Zaq3a2aSLD7+JirQMr38PYa4PEWY3FWva2HMsMiD2mVsp6Na6H0YA1A7U+mwhYAsjoHkjHF42QiVR9rIWK/aUVRZ1JMur/lorewu3KmTE4nEgrPuhFBEgkdAFVmJuB3S8hF9NAo1Nql9ots4w4KBZoH3c2GJfMjaR99rk8Acut+tc5TCbolCQzKbF7e1bgR0BFm9a8OIuQtyT0ve3xq3kc9vfB0RNvYNcZMkYLrIuH3YiHdLIJi4voosuU3JtWXs7ETKFIClIWbKpzAB5cqC9heyxHlzNU/YGUTrqSSrjUc8t/yBq89ndJpm+xAl/WV/996jy2SOSjxRMag+NbPZdrfOE0sszEAchIiS6/id6+J10vTs8wE2IXmRE/n3Cn/jAqwrJ41Tu0WKbF5I4AjRJJeR5Axjcpeyqq6y5ZACRopKWvxqx7djkbDyrF+sKMF1tqQeB5HkDyNQWzsTFIhWLTdhVaO1mi0FldeKkC1VXTcV0WVxUn2ZFLWAZsxA1NrX9Lm3lWjNhJrkx4mxJvkkjRkt0BTKy/eu1uhremOUFiDYAnQFibdABcnwFabyPIqSYeRCtzdWUkScsuYEGJgedjbmtYI7umyXHMI1Xxd7y4cRrzeJ/nbc790iMjlwVz4Va+zWGw2UzQPvTJZWlJuxyEjKRYZMpzdwAWJOl71WRjREkc28bcu4RxK2bdlmZL524ZZBlYE2twtbXbGMaCZpkuysF3sY94Ae2luLqOXvKAOIFaq5KL7RmnFtbpdaVihxCuqsrBlYAhgQQQRcEeFqVqKNM1KhJu0kYdlSOWUKSrOiXUMOIBJGYg3By3sRY2rXxm3pmBWDDlWP9LPZEXxyKS7n7NhfqKi5JfJ3GS+0NqwwW3sipmvlB1JtxyqNTbwFZMHjopUEkciuh99SCNOOvK1VPZBjIaRJDM7Gz4kjWS31SNMgJNgvdGvE3Naj7BiZ5pJ7Tbxs2RltGthlU7q5VnAABka5NhwAtVL9RFNlqok0mX+oTaakYuBgdDHOhHW+7cencaorstPuZhh1vuXjZ401IiKMgdV6IRIhA5FWtobCT7UEKcNIb93ERrp+0DRa+F3Hwq6MuS1FTWPGbVQsKbt5YvqNnT7khLIfRxIn4BU1Wj2hw7WTERqWaO6ugvdoyRnygDVlsHA55SNM1RtjyiShLizl/ajZZRmK6BSEI00Vj9Cw9CYz4xrURFDawA8tK6TteDOodVWUZSGTiJY29oL1PvAc9RoTcVKTYKWDRKsiX9vOc+h1EubSUdQSp6i+tUqf2bIR+jQ2X3MVh85CBndLnmWhkVRfkSxUDxq/bBtmxHhJGvww8Z/3GqlBs8b6OyrGSyMI1INkjkWSV2tYAkKqacyNSTpbezim07H3pzbyWKGM/wASN8DU4f0UXLCaXEjMIwCWIJNvdGti3QEiw669DXzs02xS/biZf8Lhh/1tXmBsuII5SwtfTnG+hv8Adlt+GsU0u7khc8BKqN/eXjH8bJV5nLVVCxEMM8ss2RSTK6JIpKvaMLEbSKcwGdJNLirftvHiDDyynXIjMB1Nu6B4k2A86q8GHMUcMZN2VRmPVibufVrn1qi+WRwtpjrI7Y8TQRyYg55IJZJQ7s7O0O7meNSc5JMWUC/NSGOoPd38Vg5llaaF1JYLngcALIVBFxINUkIIGYhh3FBHOprsfB+hRhwCH3jEcrPI7W+DVD4qKXCHIUeSDhHKiNIVHJJVUFrqNA9iCAL2PGNlb/pEq5rwzSXECGMSxkmB3cvGwGaMvLlkItrZZWOZDfTMQdLH4EiYdwhZY4yrOo0AQqyhwvgQwIUcw1uNhjGAxU+/SOF0SdlyTyLZVtGiys8bMshJKkAWGawNwNatOxdgOJN/id00gGWMIpKxi92IZ9c7aX4WAA11J4qm/IdmeDn8nYfaEpMiSmNHJdYy7goG1CkX0sCBbwryuw5aVowq05++IlwUJWeN1SFT9Mql0ZQTZu7qpIIupA1JsTxrS2riyYwZ1EMb2yxSOBPiNR9GsfCPOSqkkk2Y6LUntTaL4idguUiI2jBBZYyGZTNINM7llZY4/sM19bjSdSFlOHZIzYiXGSnMbi4OotvCmtxdY1ItrqBnkoqXRbFycST2bKzF8zFyCAWAAiUi4KQ+8QvAk8x4WGfHzqiFmFwoZj5KLt+4VE4DExRxLNI27jVQI1JyrHGbBM1+LsApJPC4A5k+4mKXHIY8PYI4IfEMrbtVtwUXBlLez3TYAsSbgA0uDnPouVnGPZvNaN48VGpOUAONbmJtXsv1l0fhc5SOlTPa6ZRhGlFmEZimBGt8kqPcHyGhqI2diGYtmGV1JDpe+RxYsL+oIPMFTzrT27iDh8JiVK58M0Uvd1vC2QkWA4xE2+4eqnu3U2Y+DKrYauaLXtOLuuNQGBFwSDrpoRqD4itfYGLazRyMXaMgZza7Ai6MQNL8Qbc1J52qQlkV4Q1wQyqQR4gEW+NQmG7uKI+tCpvf6krcB5SC/mK1Gc0caJVxU8cUYliVIpsim0imRpQ+7v3XW8YOQ21ZrHlWGLB4fEZpE1N7OyZo5FPSTKQwYdG1qXDZMYzXsDhlv4ZJnP5SGqD2925vpAqxmM5VYYgExyOpJtkdLMEJB4nXoBxpsrT7XRdXN7hKzYYRHLEl5pLWzFmd7XsXZjmESk3J4cQNSAZfYMBjQw5ixidlzGwLZrShrDhfeH4GqP2IxWJEu5hZSrBnbehmLZRzkHfFyVFzmt05VdtmbQBxZjZTHK0N2ibiMklg6MNJEYSWDD6ljY6CVcUkRtbb7JHEkLNhzzLSJ/ijLfnGKybewDPDKi+2y5k8HUho/g6rWHbAtun6YjDafemVP99/SpjbOJSNQ7tbUKOJLE8FVRqzE8ANasKyF2htAYpcIq+y4XEuNeCWMan+9KHX+rNYcY3f8rfnWp2Wh7kstmAkkkEavbMsayyFQbftGlYeDKOVfW05wgkcmwRWYnoFQsfyrDdLlPDZTHI6WPseScDhieJiQn1F6l7VodnsPu8LAl75Yoxf8AqQrcYzy1e0pQClKUBy3Y2QxRxRyWabeTtlfM6oTdrHiCAY4gdCOWorcUIbuwVYILqkZAWNChILtfSykZVHAZS2pItdMVsHDyXzRKLsWJUZCSRZrslibjQ341q4bsng42VlgXuG8aksUjPWNCcqHyFUunX5LFZhGbBwD4h1nkBWJGzRqwIaVraSMD7KC5yqdSe8baVbrUtXtWRiorEQcm3rKrtmIRYxG4LiUKHX+kiBZLDq0ZkB/s1rJwNSHaXAtLAd3+tjZZYxe12Q5gpPIMLqfBqjopFdQy+ywuL6HyI5HkR1rJ6mGPkafTy64kHFhWgmEaTyQwyECOxDpE5NlQxuLbtzwCkEG63F1tJSYmSHFYXfxgXZ4d8lzE28UFb31jYvGoCm4uwAYmvjauHV0KuLqwKsPA+PI6XB5HWtzZGOE8UmHxAEpS0ctwO+rLdHt0Zfgyt0q2izksfkrur4vUb+2NgLiHjYsVVM2ZABaQHKcrH6uZFJHO1uF71f5VNhfobYiMjeYcO5zG2ZCO8t7cbgEDmdNL1bOz85KNGzFnhcxljxYWDIx8SjKSet6qny14zLs/IDYyzQp5jPmIPwq9+CpeeisfJJCTPiHdgSqRqqgEWDMxY6k80Arptv/vzt8B8K5N8lWNC4x0/rYjbzQhh+4v8ACutVyPgnaskyI7VyMuEkKayfR7pb2zSb1DGo8SwA9a2cXE0EMuMnyyYkI+UC+VM2iRxX4XYqpe12OpsLAZVdN+XkIWPDx70sSAFLZxc9MqKxv+0rL2ikDphwD3XniPmEDTC9+V4xXW8WkEaeGw+7iSP6iqvnYAH94qF2ohkAiHGeRIvws15f8pZKnMW9l8a1Oz0G8xRa11w62v8AtJFGnmsRH/O8KwVLlYbbHxgXBBYacK+qUr0DCKUpQClKUApSlAKUpQHhqq4lPm+JyH9ViCzxn6rgXkT8QBkHiJPCrXVf7awZsOpzFMssT7wf0dnFnN+KqSCw5qGFQnHksJRk4vTTxyafCoqF8mLgflKr4dtONgZYiTysVlH94KkPnJdWRxkmTKJI9dLnQrfijWOVvTiDUZtCTII3sTkngaygsxtIAQoGpJBIsON6xV7GzDXY1KGll2ExOJxVvZAw6/i3bM38LR1zn5bNqB8RBhwdIhvG6ZmuVB8QqE/jFdD2c3zTCS4icZXIkxMwGtjkvl8SqKqeOWuAbQxjzStNLbO5Z2HQm2gPQDu+lbpPEZ6o6zNsnaXzfEQz8onVm+7wk/gL1+gQQdQbjiD1HKvzlKARqOX8712/sJtHf4CB/eVd233ozkPxsG8mFRrfRZ6hdpmxjsHvMXAm8ssgJlitcSLCc6c9LSSLf6w0NSnajQYdjoqzrc9M6SRrf8bqPWtfGI6tHNGod4y3cuAWRgA4UnQNopF7A5bEi9x5tLb+DkRoZZETMtnjmO6YA+D2IPQjzFTa1GdPGR2PxWqgDMzHLGl7F2sTbwFgSTyUE1K9hoyMIMxDPvJ87gEB2E8is1jqAbaDkLCobAYcO36KzyuwyHGSd5Ykvdt2coV2uBoo1IUsTaxuWz8GkMaRoLKgAHM+p5nneq6q+CJTm5GxSlKtIClKUApSlAKUpQClKUAr5kQMCCAQQQQRcEHiCOYr6pQFcxnY/DmzRgxyoCInzO4juLECNmtkNgCgtcDkbEacGyMSZYs8aKiSB2dZLg5QSuRcubVrXB4C+pq30qLim9OptLCh/K9tURYMQj2p2y/hWzv+QHrXErd5vugfvc/yr9ObV2ZDiIzHPGsiHkRwPIg8QR1FfnftHs1IMXiIo2LRrIQpbUjuJpfnY3F6jYvk0US+COYA/v8A9a6D8j20gDPhieNpl87KklvQRn41z+3DWtns/tM4bFQzg6JIM4vxRrrIP8DMfwjpVcHjLbo7E/QdSOHw9uZP5egrSgjzG19OvWpNFsAK0GE9r2lKAUpSgFKUoBSlKAUpSgFKUoBSlKAUpSgPDXCu3nYyfCvJPmM0DszmW1jHmYm0g6XNg/C1r24nu1fEiBgQQCCCCDqCDxBHOuNaSjJxeo/LhB6VY/k97NDGTF5RfDxWzg8JGOqoeosQzDmLD3jUv277AyQTIcIheKZ1RYwCd07EAA/sud/dAI6V03stsFMLAkK6iPifrsdXY+JOvw6VXGGPsvstTjiJTAwWF7W5AdBW0DXzKLjS/pxrAkbdSNDw6kn4m1WmY2qVrAPbnfXpQB78+Ph9b+VAbBNY4Js3Kx6ViZGtfW5J0vw6a+XSvcjctBfw+t/KgNmlawDXBueGo08a9zv9UUBsUr5FK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96963"/>
            <a:ext cx="19335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2" name="AutoShape 6" descr="data:image/jpeg;base64,/9j/4AAQSkZJRgABAQAAAQABAAD/2wCEAAkGBxITEhQUEhIUFRQVFBUUFRQVFRQVFBQUFBQWFxQVFBQYHCggGBolHBQUITEhJSkrLi4uFx8zODMsNygtLisBCgoKDg0OGxAQGiwkHyUsLCwsLCwsLCwsLCwsLCwsLCwsLCwsLCwsLCwsLCwsLCwsLCwsLCwsLCwsLCwsLCwsLP/AABEIAN8A4gMBEQACEQEDEQH/xAAbAAEAAgMBAQAAAAAAAAAAAAAABQYBAwQHAv/EAEQQAAEDAgMEBwQIAwUJAAAAAAEAAgMEEQUSIQYxQVETIjJhcYGRUqGx0QcUI0JDcsHhYoKSM5OisvAVF0RTVHOD0vH/xAAbAQEAAgMBAQAAAAAAAAAAAAAAAwQBAgUGB//EAC0RAAICAQQCAgEDBAMBAQAAAAABAgMRBBIhMQVBE1EiFDJhBkJxgSQzUiMV/9oADAMBAAIRAxEAPwD3BAEAQBAEAQBAEAQBAEAWGDBKGRmWNy+wMyzuX2YM3TIwFnJjAQyEAQBAEAQBAEAQBAEAQBAEAQBAEAQBAEBi6A463FIoh13gd28+igs1NdfbJ6tPZZ0iCqtsB+Gy/efkudb5aK/ai/Dxb/vZGTbRVL92Vo7gfmqFnlbX/BchoKI/ycMs0zu08+qqS19kvZPGquPSNJgcfvO9SoXqZPnLN8Q+kZbC8bnu9Ss/qZ/bH4/SOiKrnZ2XlTx11kemRSpql2jug2mqG9oNd5furlfl5r9xXn46l9MlKTa9h0kaW9+8K9V5WuXDKtvjJLmLJ2lro5Bdjgfj6LpV3QsX4s51lM6/3I6VIRhAEAQBAEAQBAEAQBAEAQBAEAQGLrGQcGJYxFCOsdeDRvKr36qupcssUaWy18IqVftDPLcM6je7fZcLU+TnPiPB2aNDVXzLkjm0xJu65PMrlzslLlltySXCOmOl7lpFSfRG7Ps7ocLedzPVWI6W+XoglqIR7Z1R4I/jYevyU8fGWvsglrY+jb/sE+0FIvFT+zX9avoHAj7QWf8A8mX2P1q+jRJgkg5FRS8ZaujeOsgzknw143sKrT0tkO0Tx1EJdM45KUclBnD6wTxkc/QuabsJae42U0LpwfDJG1LiSJfDtp5Y7NlGZvMb119P5aS4nyc+/wAdCfMOGWyhxCOVt2OB7uIXcquhYsxZyLaJ1PEkdalIMhDIQBAEAQBAEAQBAEAQBAYc6wudy1bS5ZnGeEVXGtpdSyDfuLtPcuPrfI7fxrOtpfH8brCuiIuOZ5JJ3krz9trk8yZ08qCxFHfTUZcbNCxXVKfESCduOZE1S4OB2z5BdWjxuOZspWatviJIxUzG7mhdKNFcP2oqynKXbNwKlf8AkjwZWBgLI5CDkJkYMEoxg55qRjt7VXt01dnaJIW2R9kZV4NxZ6Fc27xzX7C5DWepENNS20IsuZKDi8Mvwtyso5GB8Ts0bsp7lLTfZU+GSOMbI4mi1YHtG2SzJOq/TXgV6TSeQjakn2cXV6F1vdHlFhBXTOfgyhgIAgCAIAgCAIAgCA+JZA0Ek2A1WspKKyzMYuTwik47jjpiWRmzBvPP9l57W69z/GHR3tJoo1rdPs4KemsuJl5Lc54WCZoMNzanQK7ptFv5l0UrtTtWF2TcMTWiwFl2aq41r8Uc6UpS5ZsBUu41MpuAum4GbpuGBdNwwLpuGBdNwwYum4BNwBKZ5Bz1NO141HmoLaIWd9kkJyg+CBrqAt7xzXD1GmlU89o6NeoU+CJnp+I9VFXPD/EuRmsYZO7O4+QRFMe4O+a9BofIZWyZzNboeN8C2grtZRxzKyAgCAIAgCAIAgMFYHZStpMYMjuijPVGjiOJ5Lz/AJHXNy2RO5otIoR3yI+mp7BcLdnsuzn7JvDqG+rhpwCv6XTb3vl0UL7n0iXC6ySSwijznLPpNwF03AXTcDN03AXTcBdNwF03AXTcBdNwMXTcDN03AwUywfDwCLHcsSUZR5MptPgg8Qosuo3H3Li6rTup5R0Kbty5Iepp1XhJp5RdhNNclg2Xxon7KQ6jsk8V6Pxuu3rZPs5eu0iX5wLSuyckIAgCAIAgCAICu7VYtkb0bD13e4Lm+R1fxQ2rs6Og03yS3PorFJAvKSeeX2dmTxwiYoaa57gptNS5yzLop2z2rBMhdlcLCKBm6bjAzJuAum4C6bgLpuAum4C6bgLpuAum4C6bgLpuAum4AuTcBdN30ZPmRoIsViUVYsMynjkgqynsSFxLqtk/4OjVPciJqIy05m6Ebkrm65Josxw00y7bP4oJoxftDRw/Veu0epV0P5R57V0Oqf8ABLK2isFkBAEAQBAaK2pEbC524BR2TVcXJklcHOSijzwyGWQvdxOnhwXjdRe7ZuTPSwgq4KKJCnjVbt4IZSJqmZYWXXpW2GChN7mbrqbca4MXWNxjBnMm4wMybgMybgMybgMybgMybgMybgMybgMybgMybgMybgMybgMybgjF03YNsHPXR3F+IVfUw3xJapYZCzx3XLLsZGjDKswTB33To7zXQ0Gp+GfPszqKVdVj2ehRvBFwvXJprKPNtNPDPpZMBAEAQBAVPbGuvaIcdT8lxfK34jsR1vGVdzkRFJFYLzTeToyZKUbNQpKI5mVbHwSF10txWwZzJuMYGZNwwMybhgZk3DAzJuGBmTcMDMm4YGZNwwMybhgZk3DAzJuGBmTcMDMm4YGdNwwMybhgZljcMHys7uMGSMqGWJXLnHEi5W8oi6yK4WE/Zarkiz7J1+eLKe0zTyXrfHX/ACV4ZxNdTsnn7LAuiUAgCAID4ldYEo+Fkyll4PO6qXpJnv4XIHgF4zXXO21s9Lp4KFSR2wsVI0kSFKrVHHJWmdAKnyRYwa6mqZG0ukc1rRxJssx/LhGCn4n9I0DCRCx0p5gDL8VYjp2+zGTiwz6SHPmZG+A2e4NBbqRc7zqt5aZKLeTGcdnoN1Syb4GZZyZwMyZGBmTIwMyZGBmTIwMyZGBmTIwMyZGDXUT5WudYnKCbDUmyyuXgw1g88/3nuLjlgOW+49r/ADK5+lX2a5JvCfpAppSGyB0Tj7drHzuopaeS6MlrjlDgHNILTuINwq+cPDBnMmTODlqhqq13ZPWyPqGKvgswZ8bP1HR1AHB4sfHguv4m7ZZgj19e+ovzSvUnnUZQyEAQEZj9RkheeNreun6qvqrNlTZY0sN1qRSaFi8VKWWeinxwSsbVoVmzrgKsVP0QyI/aHHoqSPM/Vx0awbyeGnJWKoOx4ImeV4riM1U4vmd1eDNwb5K9GKh+0xFNnfgGy81URkblj4yOBAtxtzWXPHZiclE9EwTZilpNWjPLxkdwPcOCrT1GckajKTySpeqm4n2jME3IzgxnCxvQwY6QJ8iM4HShN6G0dKE3obR0gT5F9jaZzhPkRjAzhZUkMGWvsU3c5RiSysEDjuxdNUkvj+ylOpt2XHvCvQ1ClwyDbKB51jOBS07iyZng77rvAqdS+iSOJI24Fj81G7Ql0Wl2cgPZ5LSVas/yZ2nqeF4lHPGJI3XB4cWnkVRnFweGZNsxVa5ksDkmChJovkiag5XNcOBurGnntmmWMboNHolFLmaD3L20JbopnmbI7ZNHQtjQIAgKvtnN1Q3mVyvLT21YR0vGwzPcyFo26Lyh1pskWBCuz5rK1sMbpHmzWj/QUlS3SwiKR5JiFc+plM0h39lvBo5LtJKCwiPGS0bKbJmYiWcFkQIIadC+36KtbfGPvk0lN/tiX7pQGhjGhrRoAFRnc5G0KkuWfGqilYyXgxYrXJnKMEHinJngwiQwEwMBDGAgwE4ATBnBkArI4M2Kzlo1eDNzyT5GjHAqWRzMMczczSLa7x3hWIahxIZVYeYnm202zb6ZxIBfC6+Vwuco5OV+u6M1wzMJZ4ODZvF3UkwN/snmzxwF/vKS6Csh/Jl8HqgkDgCDcEXHguJLOeSWJrlCwyaJFV7dFtB8lit/Zbtl6jNC3u0XsdDPfUjg62O21k0rhUCAIClbYv8AtYx3H4rg+ZlykdrxccxbOamC86XJHa1PRCyk/SRXm8cAOh67vLgfVdTR1LDmV5s+Ni9m+mImmFoW9kH77h+izqb9vCI230i345j0NO0dI62nVjbvPgFRhTK55RIopIomJ7ezO0ia2IcCbE+8aLqUeMbWcZIZ3KLxki5cVrH6mokH5XED3Lb4613Ek2s+G19YN1RL5udb4rGyr/yNrJGj2wrYyMxEjRvBAuf5rLSWmqn1wMtFuwLa6CoOU/Zyeydx8CqN2jlBZRvGZYSFUN08mENggMEjeTYDemMmpVsa23iiJZC3pXjQncwefFX69FKXMujRzKvVbUV0hNpMg4BthbzsrUdPTH0R8s4jXVf/AFMv9R+ak2VP+0YZsixqti1+sPIHtG496LT12Paohvask1hW37xpOzOOL22BH8tlHf4uUPWDFdql7Lxh9fBUxGxEkbhZwPC/McCuW4yqlybySfKPO9q8AdSv5xO7DuQ5FdSi9TRqpZ4LPsBiJkpyxxu6I5fEWHzVPWVqE/8AJvFlieqRYiR1WNFtEngTWxT+o4cnfovUeIlmpnL8nHFiLSuscwIAUBR9rv7dn5T/AJl57zP74nc8V/1y/wAmmmXBZakdrERAyuY7se6qqWSmQNiDbOFtdOAF1ep1KrrcfZUm3uwT1fUNggcWNAZEw5W7tw0VWCdliySbVFcnjlRVSTyOkddzjzvYDgAvc+P8HOeHPiJx9X5SurKi+TRUUhA13r1telrqr2xR56WrlZPOSy4dgVS6NpEDyCN9t6+Z66yuN8kn7PZ6ea+KOWdD9naofgP8gVV+WH2T/JA5KjCZ26ugkaOZYbeq3jZF9Mb4sh6mIcDYg+BBCni+OTSUV2ei7DYu6ogs/VzCWl2uovoSea5esqUJ8Elb4LGqhIEBS/pFxZ7BHAwkCQEvcNDYW0XR0FSlmb9ENkvRT6OEbgLnkNSVdnP7YSSJiHB6g9mnkI55Db1UHyRXszvj9nQ3Z2qP4DvRYdsF7G+BHY3g9QyJxfC9rRvNjYDvK6nhpwnqoopeQmvheCFjozYFq+g36Kq+O2aPI1a6dMspndgeJyUszXC4a5wD28HDcvFeV8LOpN9r7PTaLyddy54Z63WU0dRCYpOy8Ag+yTqCPNeNqm65nSnDK3IhtldmZKMy53hwc7q25d+u9WdVqI2pYRirJNvVIto4KrciJ4kpsVuf+cfBeo8P/wBTOd5b98f8FtXYOSEAQFH2uH2rPA/Fef8AMxy0zteLliLRz0xXny5I7WFYZCzXV1rIml0jsrfirGm01mpnsrWWQW211x3SZS8WxuSpJZECIjp/E/8AZe/8T/T9emXyX8yPLeQ805//ADqLBs3sEC0On6oO5ot711tV5FR4r5KOn0Ep828FX22wpsEz42agFtr79bK3TqXZQ5S+iu6VXqVBHodBM5sUbb7mN+AXxzUz3Xyf8nu6qoqCOj6y7moNxL8cD6FUTvsR3rO40dK9HJW4fTTC0sLT4C3wW0b5xeUzT4pejFHQQQtyQMDG3uRzJSd8rHmTN4QlF8m5abiUWTcDmrsJpp8vTxh5b2TexF//AIpK77IftIZwb6Oilp4YhaOJgHeLn1WrvlLswqn7ZvNU7hotdzN/ij7Pn60/mm4yq4ETtVI59JM0+wV0/D27NZW/5K+rpi6ZY+isbA4LHUvIk7LWg6cd/wAl9V12plXHKPD6bTxusxIkdqNhsl3w9Zl720u3wUOn10bVssRNqNHOl76uiOwfaR8JyT6tGgf95viF53zH9NK3/wCum7+jreO80sfHaXGCoa9oc12YHUFeGtrnTLbNYZ6auUZLMWHlRPHomRwVR0W0SaBMbEt0d+YfBep8RHFTOX5OWbEWtdY5gQBAVHbCHc7kuT5avdXlHS8ZP8mmRVKdF5V8HVkmjkxLaKOHqjrv4NH6ngu34/wWp1bTaxE4ut8pTp01nLK62CerkGa5JOjR2Ryuvf6Px+n0Nf49/Z47Ua67Vy2rov8As/s4ynAc+zpLbuDVBqNXKx4XRa0ujjVzLllgY+5F1UxhHRi+TyLbysH1mR5uQ14vbkLLrNOOjf8Ag4sPz1v+yZw/bmheGgyFhsBZwPJfKrdBeptpZPexfBN0+K08nYmYfNU5U2x7iZ3nawg7iD4FR4n7Q3GzIVjkZQypuGTGVNwyMqbhkZFncNxgsKZG5GuSRre09o8StlGT9DciPq8fpYu3Owed1PHTWS6Q3FcxvbyjMb2MzvLhYZRzXQ0Pjro3wm+MMivzKto2fRjPaZv8TfmvqHkEpUo8NpJbdS0/5PS89rripcHYk8FY2i2VZNd8Ng7i3cD4K9ptW4vE+jnanRb/AM4dlIp3T0jzlBtxYd3knkfF6fX1+k/si0Pk7dLPbPos+G45FOLA5X8WHQ+XNfPPIeG1Ojlysr7PaaPyFOojlPk+qw6LmxOtWsotGycFox3r2WghtpRwdbLdaywK6VAgCAhNpYM0bvBVtVDdS0WNLPbYjzLFcWcPsou0e072RyVbwfhFbL5b/wBq6Rr5zy6pWyvtmvC8GJI4knfzuvc7o1xwlwjxDU7pZb7PR8LoWQMs0DMd5XJtslbLlnbppjUuDrBUeME2ecn211gTyaT6ArV/RtF+zxvHYHVE3RtNjJJa/iuzqV/xWv4OT4951W7+Tkqfo/qmgn7N3gTf4LxkqJro9rHVR6IqbZWqbr0DtOIctXVNLk3+aBoLaqPjM3wBP6KF1RfcTdTi1lM2w45Ws3Sy/wAzD8lFLSVP+0zlemdTdsK8fjf4f2UP6Gh+jBsG3OIf85vm39k/Q6f6GTD9t68/jDyb+yfodP8AQyan7V1ztOmPk39llaKn/wAmf9nLJilY7fLMfBh+Smjpa1/YjGV9nwyhqpfuyv8AG4Uka0uIxMOyC7Oun2Pq3fgkd7nXUvxTNf1FZLQfR9U73OjaLX0vdSxollMhnqo4aJLYh3RzxC+54afUL2Vy3af/AEeIb26v/Z6xIdSuJDo7k3+TPi63wR5ZG43hjJ23t1wN/NTUWOt49FfVUQtWfZ51iOFEHM3Rw3Edy6clC6OyXTOTXOyh7kzuwrEzLaN/9oLD83evA+W8K9NcpQ/az3/ifKRvqee0eq4TDlYF1a4qMUkUZycpNs7luahAEBF7STiOnkkP3Wn13D4reqv5JKLNZz2JyPJcEo85LyNXG/qvQxSphsj6PL3Tlfa5Mu2FUoDgql08os0VvcTdlUOh2zKMGqslywyE+wfgUgt00jWyW2ts8xwluatiHI39LLqax/8AHZzfFxzbk9HjYvOYPS5wdDY7rbgdm1tM32QfELXCHIdhcTu1Gw+QTbF9oypNez4GzVKd8DP6QtPhr+jb5JemDsnRnfTx/wBIT4ofQ+Sf2ZGy1IN1PH/SFn4ofQ+Sf2Bs9TN3QsH8oT4oekY3v7Pv/Z8Y3MaPJbYRrl/Z8OpwNwA8kwZyzVIzvWcmvRzSx9yZb6MtI85oOpUvHszfAhemhzSs+0eU1n43p/yeqdICGuHEA+5cXGHg7cpbllGQVsamAETyMFexKjBJ8Vfqs4OdZVzllOrm9BKyUfdcCfC9ypbIRvr2yNNLZKi3j2e0URBY0jcRf1XnXHa2j0qeVk3oZCAICqfSTIRRPA42HvCuaJL5UVdZLbS2VfZ+IZW+XwXUtkcGhLstUDbKpJ5L0Fg7mqAso+XLIbSIHaOt6hY3dxVrTV4llnP1duY7UeX4rWyxytdC4seNxG/gnmLfj0/+yTwtW6wlMP8ApGqo7CeJsoG8jqvPidy8zDWL2ellQWXD/pOonf2rZIT3jP7wArCvgyJ1tFlw/aygl7NVEO572sPo4rZTi/Zq4smqathf2Jonfle0/ArbKMHc0LINgQBwQGmTTU2A7ygI6pxSnZ26iFv5pGD4lYyjOCAr9t8Pjvepa7/t/aD/AAlauyK9mdjK1X/SjACRDBJLycTkHoQtJamMTZVP2VrEduq+bRmWEbuoOtbvJVWes+iWNGTVs9I4k5yS4m7id5PMr2Ohnv0sWzyHla9t+D1PBKy7GsdwAAKqXV4eUWNNd+KTJZqrl0y4okPRHVDFPBlWcSmbUwjI5XaHzgo3LGMHpGyUpdSRE+yfcSuHqFixno6HmtEwoSYIAgK9t3SGSimDRdwbceRCsaWeLUVtVHdU0UjZuoBaP9cF17VycGrgt0DwQqjL0TfnWmMkmcHLUzd6kUSKUyr41UgA+BV6mJzb5FHj68pJ8rrzn9Q6rLVSfR6jwOm2Q3s6nYeCvMRtZ6GVSOeTCBy9yyr3kjdKOSTA28h6KVah/ZG6GYGHyN7Mkjfyvc34FSrVNdEfwfZsa6rbuqqj+9kPxK2WrkYdBsFbXD/ip/63fNP1jMfAHVdad9VP/eOH6p+sY+A1OZVO7VTUH/yyf+yz+rZn4Ea3YS53ac535nE/EqGWqNlQzbFggHBRvUZ9kqoOqPCQOC0+Yk+BG8UTWhab3JkirUTmpbslLgDkJGvC69l4DVb63S3yjyHn9NhqxF+wepBA8F17YnHoawWOCXTeqcki9Fs35lrgl3HLUyiy2iuSOZSNqJrtyt1c42A7zuVyrjkoWczSR6vgtN0cEbN1mj36rhWS3SbPSwjtikdq0NwgCA1zxBzS07iLHzRZ9GOPZ5DidG+iqCCD0T3EtPBt79X4Lvae1Www+0cHWad1T3R6ZOUWKAgarSVZpCzKO04gLb1GoErswR2IYq0A6qeFZBO7grBL6qQMZfLcZnd3FVvJeQr0NTefy9Emi0U9TNSxwWmv2VZJA0RgNljboRbr24H0XzGXkJyuc7HlM9jVD4UkuipMu1xY8ZXNNiCrn7lldFyNm46Q0FREpnogspmGfJpxyWdzMYRg045JvYwjH1UJ8gwh9WHJPkGEZ+rDksb2MIyIByWdw2n10YWrkbI1yWCymG8GKGgkqZMkY0+87g0XW07Y1xyyGU8FvxDZ+IU3QsG4XzcS7mVW0fkbaL/mT4KOooV0GpFQpKl9O/o5BxsDzC+paPV1a2tWQfPtHjNTpbNNZyuC1UOKAgarayszXadpxAc1H8ZNvIvEcWABuVvCvLILLcHNsphTqqcSvaejYbtv94i2uqj1lqhHbHst6HTuUvkmeqgLkHaMoAgCAICNxjCWTtIc0G41B4raNk4PKNZQjJYkUGv2NkZcwSEfwv5cgQujDXrH5o5lvjYvmDwQNTHVs0NuV7/usXeToqjlo1r8TbZwpClwp8h+0eSOTePiuDqv6mltcaVg6dP9PRg8zeS4YTQMjAs0Du/deP1ersvlmbO5XRCpbYkxG5URKJH43gUdSL9iUDquHHxVijUSr76IsuHRSa2klp3ZZW25OG4j9F0YzjPmLJ425R9xSArMokiZtCjNkz6sEGRYIMiwQZMEINx8uK2wZ3HPLOAsxi2atrs68HwKapNz1IuLjvPcAo7dRGpccsgss+i70FHHAwMiAA4ni7vK5s7JWPLI0m+WfbytSVRIPGcMZINWg/Eea6Oj112mnmtkd2lrtWJIqdRh0kZPRyG3Jy9hpv6lylG2Jxbf6e3ZdbN1FR1kmgIHeu5DyNNizg5s/F2QeHIsOGbFFxBmeXm/ZHZUdmveMQJqvHQg8vkv+H0TYmgNAHDTcqDll5OgkksI6lgyEAQBAEAQHy5gO8ICKxbBY5BcNF1rKCksMzGTi8op01OYnbtPgvMeQ8fKuWY9Hd02pjbHEuzrpqi64ko84JpV4O5ki0cSCUWb2PWm00cT7kDXtyvaHN5HVZi3HohcWuUQFdsex1zA8sPsnVv7K1DVyXEh8kl2QVThFVF2osw5s1VuNtUvZJG2JxmpynrAt8VvsT6ZupL7Pr663mmwzuRg1reYTaNyEcr39hrneAWrxHtmvyJElSbN1Uu8CNvN3a9FHPU1x6eSN3L0T+HbMU8Vi+8j+brW8gqlmrnLiKwaZlIl3yaW3DkNyrRXtm8YYNLnrbBIkaJJVuokyicFVUqSEOeCaNZrosPMrhceXzXovH+Of/ZMpazVqK2Q7Lph2FRxt7Ivx0C76WDjN57O8NA3LIMoAgCAIAgCAIAgCAjcTwtsguN/xWripLDMptPKKfV0DozoLd3yXC1vi2szgdbS65S/GZinq+BXn5wcezoOKkso7o5lAQygdDZVrgjcTc161aNHE2NnI4rVxI3WjLnA72tPktlKS6Zr8ZzuoYDvib71t8k/sxsf2fcdJC3dG0eqfLP7MbWbhLbcAPALRtvszsPh8pPFFHBIoJGp71usm6RpdKmCTaaJZ1uokkYEfNU30G9Wa6ZTeIom2xit0jpw7DHSHUX+AXpNF46Na3T7OVqdbv8AxgXHD6BsY038SuxjjBzG88nYgCAIAgCAIAgCAIAgCAIDmq6Jsg1GvNPZnLKxieBFtyBccCN6panQ1XLrksU6qdb74IdwezvXn9T4yyv1lHYq1VVvGcM3Q1i5bra7JXDPR1sqhzWjRG62jc2fvWriR7TYJu9a4MbDImQw4GTMmDGw+XT96zgbTU+fvWcEigaJKoc1skjdVs5Jazz8FLGpy/aSqKj2fDIXv7r8OK62m8VKfM+ipfrYQ4jyT2F4DxcLD3lego0tdS/FHKt1E7H+TLJT07WCzRZWSA2oAgCAIAgCAIAgCAIAgCAIAgBCAj6zCWP4WKw0EQNbs+4bhfw+aq3aKqz0WK9VZD2RMtC9vPzXLt8Ov7WXoeQz+9GrM8Ln2eLuh/JbhqqZ9GRVEb7qpLTTXDRP+EujP15Rupr0NgNcnxP6MfGYNS47gSpo6SyXSMNwXbAznuVuvxVsuyCWrpgbocOe7mV0qfDRjzJlWzyWViCJii2fPEWHv9V0qtJVX1EoWaiyfbJ2kw1jNwueasrggX8namDIQBAEAQBAEAQBAEAQBAEAQBAEAQBAEBqkp2O3tB8kGTklwiM8LeSzkJs4pdnm8D7lq4x+jZTkumaTs33j0WvwwfpGfkn9mRs3zI9Fj4YfSHy2fZvi2fYN/wAFnZH0jVyk/Z2xYVEPujzW/Jg6o4Wjc0DyQGx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6" y="2895600"/>
            <a:ext cx="2472528" cy="243970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404336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0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Ludicrous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Connotation</a:t>
            </a:r>
            <a:r>
              <a:rPr lang="en-US" sz="2800" dirty="0" smtClean="0"/>
              <a:t>: </a:t>
            </a:r>
            <a:r>
              <a:rPr lang="en-US" sz="2800" dirty="0" smtClean="0"/>
              <a:t>Negative</a:t>
            </a:r>
            <a:endParaRPr lang="en-US" sz="2800" dirty="0" smtClean="0"/>
          </a:p>
          <a:p>
            <a:r>
              <a:rPr lang="en-US" sz="2800" b="1" dirty="0"/>
              <a:t>Etymology</a:t>
            </a:r>
            <a:r>
              <a:rPr lang="en-US" sz="2800" dirty="0"/>
              <a:t>: </a:t>
            </a:r>
            <a:r>
              <a:rPr lang="en-US" sz="2800" dirty="0"/>
              <a:t>Latin </a:t>
            </a:r>
            <a:r>
              <a:rPr lang="en-US" sz="2800" i="1" dirty="0" err="1"/>
              <a:t>lūdicrus</a:t>
            </a:r>
            <a:r>
              <a:rPr lang="en-US" sz="2800" dirty="0"/>
              <a:t> done in sport, from </a:t>
            </a:r>
            <a:r>
              <a:rPr lang="en-US" sz="2800" i="1" dirty="0" err="1" smtClean="0"/>
              <a:t>lūdus</a:t>
            </a:r>
            <a:r>
              <a:rPr lang="en-US" sz="2800" i="1" dirty="0" smtClean="0"/>
              <a:t> </a:t>
            </a:r>
            <a:r>
              <a:rPr lang="en-US" sz="2800" dirty="0" smtClean="0"/>
              <a:t>game</a:t>
            </a:r>
            <a:r>
              <a:rPr lang="en-US" sz="2800" dirty="0"/>
              <a:t>; related to </a:t>
            </a:r>
            <a:r>
              <a:rPr lang="en-US" sz="2800" i="1" dirty="0" err="1"/>
              <a:t>lūdere</a:t>
            </a:r>
            <a:r>
              <a:rPr lang="en-US" sz="2800" dirty="0"/>
              <a:t> to play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13651"/>
            <a:ext cx="3962400" cy="221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2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Mordant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Connotation: negative </a:t>
            </a:r>
          </a:p>
          <a:p>
            <a:r>
              <a:rPr lang="en-US" dirty="0" smtClean="0"/>
              <a:t>Etymology: </a:t>
            </a:r>
            <a:r>
              <a:rPr lang="en-US" dirty="0"/>
              <a:t>Latin </a:t>
            </a:r>
            <a:r>
              <a:rPr lang="en-US" i="1" dirty="0" err="1"/>
              <a:t>mordere</a:t>
            </a:r>
            <a:r>
              <a:rPr lang="en-US" dirty="0"/>
              <a:t> "to bite, bite into; nip, </a:t>
            </a:r>
            <a:r>
              <a:rPr lang="en-US" dirty="0" smtClean="0"/>
              <a:t>sting"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SERUUExQWFRUWGBwXFxcYGRcVGBkYGBcWFxwXGBgXHCYeFx0kGRcUHy8gJCcpLCwsGB4xNTAqNSYrLCkBCQoKDgwOGg8PGiwkHyQsLCwsKSwpLCksLCwsLCwsLCwsLCwsLCksLCkpLCwsLCwsLCwsLCwsLCwpLCwsLCwsLP/AABEIALcBFAMBIgACEQEDEQH/xAAcAAAABwEBAAAAAAAAAAAAAAAAAgMEBQYHAQj/xABOEAACAAQDBAYGBwUFBQcFAAABAgADESEEEjEFQVFhBhMicYGRBzKhscHwI0JSgpLR4RQzYnKyU5Oi0vEVF2PC0xYkRJSks+JDVFVzg//EABoBAAMBAQEBAAAAAAAAAAAAAAECAwAEBQb/xAAnEQACAgICAgEEAgMAAAAAAAAAAQIRAyESMTJBIhNRYfCx0QQFof/aAAwDAQACEQMRAD8AjAIMBFeHSr/hf4v0gw6Wf8I/iH+WOa0VplgpHaRADpaP7JvxD8oMOlq/2TfiH5RrRqZO0gUiEHSpf7N/MR3/ALVJ/Zv/AIY1o1Mmo7SIX/tUn2Jn+H846OlMv7EzyX/NGtGpkzSOxDjpRL+zM8l/zQcdJ5XB/wAI/wA0a0amS1I5SIwdJpP8f4f1gw6SSeL/AITGtGpkhSBSGA6QyeLfhaO/7ek/aP4W/KNaNTHzix7j7orzmJM7dk0Pb9h/KK1iMZnsNPnWA2gpMVxGMrYaceMJS0JjsjD8YfSpUK2USCypMO5UuBLlw7ly4m5DqJyXLhyiQwxe1Fl2XtPwGg/mO6JOTcA7yAfMQjbGVHQIkWlA4Mg/2o/phmFiRQf90flMU+FFHxg438gZF8SnCX2W5GFJi+oN5IA56acYE4UVxWtWvlrWg41sviCeUFLkFSpyglQQK1OnrNq3dYcovdnPVCmcdZcmtDRRQtWm83Ve41PKOSXbMy0ygi9NTces57TewcoK0sB0pw+EOKUmnlr5iNoAjg5NJjU0p8YVky/pT3H3r+UCQ/0hsSeABJ1GgF98GlijtmYKaHs+s+76im33iI1moLM/fDvP9JgYyWXGZbIBQuxCoPvNQHuF45Ixf0ygJcmmaZ2muKWVaIuv8UNtrSyaMzFjlqM16W0F6L3ARtg0h/j56IKEtMpuX6NPF6Fm8AO+OYHFNNllRlljNQrLBWoIXVq5m36m8Hxf7o1/h90IbBX1z/H8I1GsisRh6MQPd+sCHmJUFj3/ABjkMAr0drBKxzNCWVFM0X/oF0a2ZiMMXxmJEqb1jDL1ySuyKUOVr3veM9zRxGjBNqHQDYh0xo/81J/KB/u62Mf/AB3/AKmR+UYvmjteUa/39YK/Js3+7XY+7HH/AMxh/wDLHf8Adhsrdjm/vsP/AJYxy1Nx8I4COA8o1/u/7DX5Nk/3V7M3Y5v73Dn/AJYTneizZyqWO0CABUnPhzQD7sZCCOA8hABHAeUC/wAfz/Zqf3HuKVOsbqixl1OQuAGK7iwWwJEEAhHrIHWwo4tSCuRCD4ikclIXPKMY7TNppDiRhodS8JQQqsuE5jKAJcqHEuVHBQCpoAN5hpO2qTaWPvGw8AfefKBthdIfzsQssVY04Dee4Qvhdh43FqTKksssDNUkJVa0rU0JFfs8DEPgZzJMDp2ptmBIDEFak+sLcdN0SK7YxbJadMKhR6rECjtcE1vcm27lGaa6/wCi3ZNSvRRPAbrp0mTlZQQWJs2XtbhQVPkYM2F6slMwbIcuZdGy2qORpFdxDGZmebMMxlp6xYsRoADQ8Tvp5xYMMRlWmlBTupCTb9sbGg+WJGUlcJN/nX3rDGkSWFP/AHad3of8SwcXkHKviQGM6OiTLnGdMCTBlaXLFH6xXFRQg9mlq98R86TLAkFSWrkLi1jWlBTlQ3hTFS2mGYzvUipNTVgooBYkbqChIhm0+gllVFKrd6MdRotco9sVV/cg6XodTwGnZkB6ta0LEKAADQM+gNKVpCUmYpdrlmynTsLuPrt2j4KKwWcSMQrgmtyKnNls1hXSOhaTgyinA+UMkCw2DmsXdDRQVNksCaigLXY10qTvhKRJCzSALUPu/wBYVlqROO63xWOU+m8/cYYUMbYlD/EPcae0wTaoqooN1hC6yS85SgLAFalQSBcakCgguPZBQPMVSLUSs1/JaKp72Ea9mrQ4xhzSyf5T5isN9jqaMACe0CAoLG4NqDfaDYycMgKyywyrdySPVFPo0IHmxguzp7zUZWYgBh2VCyxdSaUQAUsDeusb0b2ExGCOY1aWhr6rzZat4jNbxgRHYnCAMQLCvIe6OwaYLIKOR1VOnCDdXCWVoJFy6P8AQGTiJCTW2lhJLOKmU5GdbkUaswXtXTfFR6qHEjZE5lBWVMYEVBCOQe4gXjWai8j0Uyd21sF5j/qx0+iiXoNq4PzB9nWxSRsOd/YTf7p/8sGTYk4EHqJljX90+77sDkbiWvZfovSZJRztLBgsoahNCKjQ9sXHdDk+ihP/AMngvxf/ADikrsGcB+5mf3T8a/ZhOds109eWy1sMyFangKgRuRuLJjpT0XTBhMuMkYhmPqyanKB9ZjUgXoKanwiADwouHifwPQPETACVyA6Z6g+CgEwvJLsbiytmbHOti3Y30fFBRZyGZuRg0sk8FLWJ8orWP2Y0sUcENWhB5QU0+gNNCeGk576xN4LBQz2HI7H3j7hE/hEvEckt0Xxx9gbDWhs0qJeYloj5wiMZFZIKuzuuTIMoYuqqWOVQTmF23CtLw4m9E8FKlsZu0JbTaGiyVact8pWpFOdfLdDWYPoJmmq6/ehGRjnkhwkpVYA1dkzTFHVgEdrsoKsCCFBuO1x6nfFUcj8mSGC2cW7WDkTZvbOSYypkVguUrlIYMQCWGZqjXLaCYvYM/LXEMssIilVmOO1LLZAZSLUsAd1t3fDbHbRnu+ZmZTmYUNPWlywhoAAAe0RSm+kMRKzUzOLLQVNLKK0Fe/SFSfYWO8VgpStlXEq46zISstl7AVT1lCdKkgDXs1iawX7tP5RFeJUKcpuCNwNa95sfA23xP4Fvo07hzhZ9D4+x0IksGtcPP+5/UIjBEps9voMR3J7GjYvIOTxKVOJLTK8SB3CgFK6WhMp2F8PhDvFSwrMWIAJOp48hf2Q3mTVCAgM4teyjzIJ9gi9/Y56DuvbXx9xheXJbPmFhlJqeyunFqV9sIvMcTVylVBJ9UX3/AFmqfI0hJJIE+tSSVa7Gp9U7zBATGFly5mdlarAdpUGn8SlgLWFbGGUqeetI6tVYA1LVmG4sQT2aVpYLvHGC4SaZeJDLwPKoyk0PlEtj8COsSanqPXwsar4H2EQOuw9kDiVfrkzOzgMtjWmo0Gg8BB9o4UWoBSvxhxtCVSYvePeIU2mtvE++HTEoLkJkAcFA8gB8IR2MlM/ep81I9wEPrdWdN/vOkNsA4XPzy+Yz/AiNZqGuPl/SGBC2JTMxYEAGBG5IPFlZ2lKKPXc14REww+27MqinhX3xCnGga28f0iUIuSKzaix71kWnZ239rJLRZT4zqwoCBZbsoUC2U9WbUij/ALeCDatNe1+kTuF6dYtVCri8QqqKACc1ABYAcop9Nic0Wdek+2vt43+5b/pwcdJttbmxv9w3/Sitj0gYwMB+2Yk//wBWPnUiDjptjiK/tWK/vmgcWblEsE7pTtpVLM+MVQKljJZQAN5JlUA5xAbQ6QYrGFFnTZk4g0RSa0LWsABc6QjN6VYucjK+IxDqbMpnOynkwi2eiLY4nT2nMLJ2UvXtHU8qCn4uUK4sZNFi6LdCEwqLNnANPIzCozCWOIGhO6vGFtsbSYgy0JQfWYHtXr9bjY33AGkWvFS60NqueyOCDTyW/wB6IKbsfMyCn7xgTXgzUH+FV/EYjJW6KxftlVm9GULInVguwLMzVJCmtr6HU8YYbU2Vmsnq3ABvX+IE3WpBCgbhWND2pJlS5k1pjBVACA7zQCqqN5MQGGQ4iZ1oXJKWyDSwpc8TYX7gLCBGLHjUnRVf9lSpSkITa7hqVDEaEfV3ce+E8Ga0rE70lwiqTNWnaXIxG+4K17jXziAwrQkyqVOiRmaRGYgxIO1ojcQYnAMwI9JUymtUp31PGGbY+c6FHmzHXtTCCSakhKljqa5VFzamkPJArKmjkv8AVEJnJuxtc1J4669wjtr4o4n5MV113kg7gQQDoOB31g4c0PMLoAPV7h3wSWRbU+webU+RB1Y0tQWrxOvO3vjGD9WTXvr4n3RP7O/dJ3fOkV50rWtToRU19mkWDZ37te74mJz6Hh2PBEns8fQ4j+Qe8xGCJLATQsqfmIFUFKkCtzxhcfkPk8SoTZeWZNyinaIt4wmJdZYHzrD2dQu9xdqjfxhJ5BFE3nQC5r4aDfeLOSIqDYpKxUrOAFaYwvXRR7Yk6qb9WBzoDTvuGHfEbhsKV7KqAfrV9b+YV93lwh+2IyCjsa8VFaDn9ocxEW22dCiorYSZgQxzhaH+E5hcEeBvoYWwk8gvLN1YZk5OBS3ePcIkMBhUcBlcV78p8moaco7NwqmYuQg0rU7gSDv03VjcmtA4RbK1jmrMY8NPOE5s9m15nlWC4+W6uRQCh1NT7KfHhCAqfWOvAAUrvvU8YsiLSQ4VOA7t/kNdI4JwFaked78uGsESQv1qnvJN4EimUWUa3pzMEB0z13ZiOSH8oEOZYtcn5038I5GsxWtprVD3N/UIHRnoouNMzNiZeHKBaCZl7WbNpV10pz1hbHL2G7m98Svo36N4fFtPGIlCZkWXlqWFKmZX1SOA8obC6J5+igbRwfVzXl5lbJMZMw0OVqZhyOsSc3YqqCBOkOwd1IAawU0DZtCG1FN0NukmCWVisQiCipOmKorWiq1hU62i7dEdiS50qpJNHKGjhSKU3Fhx4R1SlxVnOlZQ5uDyTFDMlDvFwO8Q/kbEMyp6xEAbLVqrUjkNBprFr2lsGUu1MNKzMVYtU5wCOxUUdWtfnDjHbLWY+IExnmhZretNd/smp7RBNxflA5WK/uUjDbIYrNInKOrZhSpq2XeO+Nq6CYYYTBSgT22XrGP85JHsPsjNdjbIkFsSGWuWcVUVatLc91RcxpjMqFAbIiqe8BMqqOOvsiGaXo6cCuyxysfneaRpLVJS+Kkn/l8okcQ4E2Qu8zAPBUF/dFb2E5RWZheY6sByAv7TSFdqbY6uZImG+V8ppe5cKT5AecQTOnjeiBcTsTtB+sUKgdst69gMQKd4ArFm2xh5iSaSAgY72BoByAB+eMMNm0XFsoJOQZCTrc5hXjYgV5RO4/EClIZPR0qCSSRSMP0fmTcMyE1mk5i1bMy6A0A1FtOEViQpBoRQg0IOoI1EXLaW1TJDOrAE6LYk+YNK8xuimz9rK852mEoWNcwXMobgy2NNLjS9jEshVYZSdR2O2NoYT4Iu0zTVPbCT4uu4ecSjGik/8PNXQ4wqVSaP4R/WIhlSl9/HfpxN4fDHMoYKB2hS5PEG1O6JKZ6PtpD/AMK/3TLb3NHUtrR5uXFLHL5qiFSXX2eyFagakDXf+UPh0G2h/wDZz/EL/mh9gvRhtGZT6AS+cx1FPBST7IPFkrRBdeN19OWkS+B644d5iIBLlAVdqmpaYqALuJBcV7oumw/Q8EIbEzesI/8ApoMqeLHtN3CkSXpCwiSdmzEVQq1lqALD94rUt/LB+lq2D6iT0ZPO2pMOr05Ds+wXhTZsgTGqT5gn3wyAA0FPZDiTMIVr0iTVLRVbex9tPa6yEOSx+1vPcN3zrEp6OMKs6s97kkgDuNyfGKLtBWmtTe3sH+kXDoVjRIBlam7qNK8QPGnnBpKOuyqdy2XzbHRpJy1U5HF1YbjFXlymH0c4AkWz66ioJ4gw9mdN2QpLcqJjuEyCtak07It2Rxic2hIUNLJ+t2W8dD4UB8IWS0Uqyky5pSaEpkPJZa916mo5iLRhsQjKQxCnuoAd3zwJjm2djAyiwWpUGwFaVYaDf9cU5jhEFs/alDlY5WFtSV7ipvTugNE60I9JpIzZ1Fm04VFiL66iIJrU7/d/rFz2mBNl0NiLj3WIvpyisTcFTTLqN9f19kNFkpIQUeFOFONR7vdCcs9nuNT5nXwvDh1AHu4eHsvyhqOW4knibnjFEKxcH5+RAjgbw7zT3wIwCExU0EEA65uWsQbbQnSgVlO6hwA4UkZgpNAaai584knAPv1hnNk/SAfwA7t+usUxxUWSyS5IhSSQTziRwMqcZdUmsq5tAz62vlW/C9IarJIRqjRqfCLl0BpkNVqRXjYFUvbujqZzXRUJzTetUF3L17J7dam1swDQ/wAOuLGakyYO1Ru0wq1K3zU3RMdIqf7Sw55y/wD3Yl8Xh8xcit5tKAE1PUSqUA5n2xmDkQ/Qpmdpju5IzVbSrGmpNCb0icwm3jMxJ61uypBoorZT6qgamgi1+jr0RzJMpnxT5TNyt1SesoFey7aVNRYVpTWLo/QTBWJwkkkCxy0Nr1JFya7455w5OzrxycUUrDdIDOKmmQOaItbqozG/OpYmnDuiS23KSZJBNcua/G4F++oBhht7oi8pw2GooDVVWNVUbwDqN/gTCq4CZlIcgKdADWltKkRzSR1wTdNCmFx2aaRYNRQG3MALV5i47oksQzMjXocpoeBNgfAmvhFa2lMlyJILMbWA+sb7ucG2V03kTQZbOFbSj9kn4HTdGSOhSSdFNxuIeQzp2hU1bMS1SK3qxv8ApDWZtElEQ5aBs1ci5jUXBf1iK3AOkO+lOJD4hqEMAAKimu/4RBYgEkZaWhq2PgzwxTlyHXWjlHOshMyKUvX7pG8jjHOq5/PlC0j21kk/RLdH8MJuKkS/tzZa8a1dRTyMem6iPMHRXGLKx2Gd2AVJiuTWwpUivC4EbnhOmcl9HU+IjpwpJM+e/wBrk5zil6RbKDl5QbLEJJ24raEQ8l7QHGLnjjx0jPvTBiAuCUfanL/hSYfyi9NjKxl/pnxVUwqWu0x730VFH9Rhcnix4eRmZmLXUeYhfDzAezWtYRWXW3uEPDSUKVqzewRxM60IAAOaVtasIY24ZtKC3LfXlCyrasJ4o/R/PzvgdDXZq8vDy3w+Hdgpm5JbVtmqVALDfrW8P8YtZY5EHyjFejHSpsJMILkS3s318oFT2FNgTpWlo2bCYwPKDFgVKgi40IqNNbRpxo6YSTQaTi+0eFK+0CI3pF0Rl4uXmU9XN1V148wNRDHD7RDTGUMDcjwFj7beEWvY7VliJRbs0opIyzZ2LxEljKnUYqaGppQ8DuoRcNao7jElNRZlR2lbQqTS/jFi6U7BE050IWatgT6rLqUemo3g6qbjeDTZs4tqKMLEVrWn2WU0PIjhD9u0Sa0JYrZ9Dcv4tfxpSohmkhamgtXfU+83iVXGZhke/wBljv5HlziOmVVmpWtT8mKJkGgqSV3oD3AcBxECCza17OndX3RyGFICe8IYZ1LnMdEtcC+ZbX5VjuNmjLEYZeY9rw8xrF4q3sjN0tHBMJRzxavnUxZug+0kTMHdV7yBbKRv8IqCix7/AM4lthbOWbnzKzZVBAW18wFyFJ0iz0Qq7JTpPtGWcdIdXVlTJmKmoFJlfdGw+jXZYmNNxNmk5x1JpcsJaI7iu4FMoI35uAjF8H0bOIx8rCy8yh2Fa1qqgZma4BsoJ8o9PYHCpJlJLlqFSWoVVG5QKDv74Vu0PCCHwekFmTq2hg+IjsubClhrtLD1FNfnhvitTpDmpRSyjWlyp5gX8Yt+JFVpcW3Ej2i8V2TNMmerZjlNmN8wBtUneK0vyvCSimUhNw6KjtDY/WEZiHVhoNVNwRyYG/6RmO3cC0meUcaEEHcyk2Ycj+cekekOC6yS5PrSxmU76i5B42jGPSPhQZcuYtKoxQ1rXK5zCncVb8UDhxYrnz2VrrYK0yGv7YtTf2GLJ0BRJuOl5spVAzHNcA5SqMRvAmMh8IlxYxZ8N6OpIISbij1pQHq5aqWzUqQA1SwFQNIt2yvR5h8LJDmUJ0wAMzTaGh3hVplUC+6vEmHfR6VNbETXmoUPZUA7lAYnK2jgk2YWMWPEitt3DjyjJHdLPNpRvRmvTedLGCmIzLLzAFEWXm9VswGYCgqbVt7IymW9Dao7rRsfpFLScNNKOidYCHSlaq3ZKDcCc1QeRjFwYyObM7aZLYLpFPlnszG7jUj2xcNhek0ghZ1v4hWnjwjPAYUUwyk0QaTPQ2z9tiYoINQbxnnpW2gGxUpKjsSa+MyY3wQRAdFOkzYdwrGson8JO8cuIgvS7aHXYyYwNQMqD7qge+sPKdxFjGpDKTPCipIJGgrv4wRWqa15m8IgwfPEC1ixYHhQfPnWC41ap4V8N0cky6nS2+w5++Hc+X2e/wCfdAkNBWVOfINKmJ/YuKmCS4LtkXKFWthcV9mbyMNMXhS7KiirE0Hjfy3+ESKyFISQl1LAM29tzNyAXPTfcnfQUu0K9PQn0cxpl4tU/wCEEP8AM1Zprx7bsO6ka7s3HZZSD+Ee6Me6H4H9pxjznHZBMy1gWZiVXu1NOUXjbO3sgMqSfpMpv9mgJp/Md3CFyq56L4E3CmJdKOlJdzJlnsqaOR9Y71rwHtivviT3xEYSYTEkgvQnyuYdRUTsjVaFVnZhzgNOrqb3Hs+R4QmRQ8+BsfCscZa1u1NbFt9N1fmkBqjjz4+O0KtOpx8NPZAhISBxPm35x2FOYreKW0R7TQDU8/hEjigMtqRE4ldLReHZKStCKsKN7PbD3Zu0zKrSt/CGYktwMKLgnP1TFm17JqJtfod2CGR9oTD25lZUut8qLQMx5sRTuU8Y1CU5pQ0I3MD7DEF0P2L+y4KRJ0eXLAbm57Ti/wDEzeUPMShBr1TKftIyAHvBNIRlUhwx7VPnj8IWyViCn4p17QDsF1FAWpvoZZINPCJTAY4TFDDf3i/cbiAYWd4hdpYLPUVr3kHy3iLAQKEmgAua7ucNJoZ1tVF/xtzP2Ry17oxhdHDyTX6ykH8BB9tYzibhEmynR/VmKVbj3jhQ37xFwnYgypUxd2VmB4HKaj53xn83awlpu0jS2aKpmcbT2d1UxpbhSQdRS43MKcReLP6OtkFndkHaaksC5FPWZjwA7MM9oVxThVGaYTSWALsa+r+u6Nd6HdFRgcOqtQzSPpGGla1yjiK799BwETjdlHondnIJEoILhRS+vOh+r3aQ0230gl4eWZjN2QpYnfbdTjBcTirnuih+kidLbCVc0ZHDId5NQGUDeChJpyENKNixm4lF6VdKWxbszI4v9Go0X+b7R1JMVtcaw1A8bQ7Ig2aoua99/fCJpaoec3N2NxtHivt/SFk2gvPy/Ix04ZTqo8Le6E/9nLXUjyMH4sUdSsch+t7x7xDiXOB0IPiPziM/2WdzDxBH5widnPwr3EGBxi+mEsA07oMpitTEZToy35iD/tj2ox048zG+mYuWBw+cgCw3wtjHFaDTQfnFd2ft8y0NTnYiwpQDvOpgsrb7MSWA41uPndE3jdlE9EvIW8x+QQHgGzFvMIF7iYJnIWYR9ggffIT3M3dSGeD22CjLluRnF61KG40H1Gc94EL4XFKRLqpZS3WuDvCVREtoCzOCeDHfSHUWBbZJ4aecLKWWi5XZA7k+sGcA2Gg7NAO6GQmUuK1rWtN/GDqCSWNKsSx3XJqe6CkHl7aw1HoQjxVC/RTYpxc5lU5VB7bfZHAcSTWkbPsPYcjDoFlIBxbVj3sb/CMz9GOLHXYlN5KN7GU/CNTw7RKTfKiLb6O7W2bLmoVmIrg8QD5HUd8Y5tnCCRPmS9VQ2J1oe0PYQK8o2jEzOzGR9NUAxTniqHyWnwgoSXiyHzHcacbe3ypAg3VcPj8IEY5SuzWhGWtbwn+2hiAK1MPVSDPRobCqvKLL0C2L+0Y2WCtUQ9a/clKDxbKPOIFVjXPRZsXq8M05h2pxt/8ArWw8zmPdSEh8pDvSLx1Z1EN2xgNko+7MTRPDe3gKQGbrLXyDh9Y8/wCHlvhYyQBU24COsgMXwxfVvBRlX8z4xHFP2WcFRWbOc0y9FlrejNX6xOii5vwiwyxS8MsZKDKVF6mpY6luPwpuEAw+lTQwG+DO8VzZ+NMtsjeHLlEz14pUkAC5J0A5ndBMcnYUNUbt/CnCMs2t0OnzcW0uQKyrMJjEBFBNxXVqG1hwjT2nh1JJKyhcm4Z+Q3gGw4msMOuymYSAGKBgBuUGYQg+6D8mAwjLov0NlYHM2YzJr0BegWgvZNSK333pS2kSuLxhWxNefG1jy0MGxGM7Nvkgj4j2xXds7XWWjO5oqivM76DjG6MN9v8ASBcPKaY55BdCzblHvPARkO3NqTJ7NMmGpoaDco+yo3D3w623tp8TMztYCyruUcOZO874icSOz3kDzIiXK2FqkGAgwjoHz8+MdUwrCdUwcQUR0LAMKrB1EJAc/jClT/p+sYI5wshmOVNdaVAFBvNTSkSuN6GTFkicFlz5VKu8r6Tqz9mYMoZO+lOcQqPpeh3bou3RraVHSahmLkQB8pozzDut6y61Gl1gqvYUm+iiNs2Ud2Wtuy3uBrDvDdBJ0391LnEUrdKD8TFQe6NowBQHrBhUk1JJdhJR/JL38Imxj1prX2xrf3LLH9zzrjuhmKw9GdSlDUMwKAG1O1QrW3GFJgykDKF7KVA0rlzmm6lXY+MehZk5GBBAIOuhBHAgxS+kfoxkzwXw7dTMO67SzYD1SarYAdnhpDKb9jRjxdmcyJloMTzp5D3wltLY+JwTZcRLKjQOO1LPcwtXkaHlCKzib/PuhjqjOyS6G4rJtEDN66su7cAw/pMbThzaPPeysX1eNlPagmKDfc3ZPsYxvmz5lVESn5Ee7HeJNoxr0j7V6rGZQK1lqTen2hwPONnxHqxg/pRUnHEgGgRRWnIn4w0VsSb+JFr0kG9W8x+UCIKBFeCOYnZeHUaADwELqsJCbBxMjidlFRI7G2YcRPlyV1dgCeC6s3goJ8I3iRhwqLLQUUAKBwUCgHlFA9FexOy+KYet2Jf8o9dh3kBfBov03E5eyoq59nMx04o0iU3Y5nYpZYCqKtuHDmY5LlnVjU/PlCeGwwS57TnUwczIsTDO1YSeOl4LGAR2OwNQX3/JiF2DtszVbrAOxNMteBICtXLpXtU8Is2I7XZGm/u3xTtt7JzYOf1dj1rMPNNPKAFFsMzMB318Rp7bwzxYGZieNPuomX2kmKXgul7SMiz6nMPX7qDtDf3iHm0OlspUL51b7KqQST8BzMDkhqY/23t5JEvM57lGrHgB8d0ZZ0k6Vme2Ugqut/YABu574PtHaLz3LzDUmwG4DgBwhjOkhhQisR+pY/EZq1YJObT+YfEwWdg2S6XHDX/WEjiAw4EEHvpuhlH2hWx0Xp7vdBqQhMeooN9Pf7IWBgPoHsMIOp+f9IKpg4hQhkMKQkFv8/JhQE8j7D8+UYIcCHkvakxZYlK5VQSRSxqTXXvhkG8ORg4EYKbXRYZXSjL60t51gAZk5iAQNcooK1h7henTgduXQD7GniSajyiqppBj8+UYossi6Y7p11KLMorAkAKCc1D/ABG3siZ2F04kz7o9xqpsw7xGWT8PmAHPTxEQsuU6TMykqwNiLHzhlFNDLI76PScvGJNWjUIIuDQg94iv7T9GuEnVKKZRP2D2fwNVfKkZ9sPpvMSgnfjH/MPiPKL9szpOHUEMCDwNRCNOJdb6KzifQ2+asvELY1GaXTQ8VJ90aDs5SvYcUYeII4g74EratYcLiQ1OO6Fbb9mWhfFN2YyDpbNP7bNoSLILcl/WNYxbdmMe6Rzs+KnG1M1PwikORyeJGlq6qPwj8oEAtzgRjmI9Yf7G2Y2Iny5KauaV+yNS3gKmGMaz6PujHUSutcUmzRW+qS9Qo/iNifAboEY2xm6LZgsOJSJJkigRQo5AWvxO/wAYfSZAQWuTqYJJIUUFoEyfHSSsM7wiXhOZOhNpsEAsZkAPDfrIGaMYWeZ2TziMlCsmaP8AiP8A1RINpEdhZoEmcWNB1ky/3yPfQCMYznpelDL+8P6TFbpFp6ZL2U5Mfao/KKtHNPstHo5HDBqQIUYJSGmK2cGuLHj+Yh9SBSCnXQGQTZ5ZoRb2eBhxJnhu/hEm8sEUMRuK2VvTy/IxS1LsRqhQCDqYYJiipowPx/WHsuYG0MBxaBYqDCqwiBBx3wAi+6OCXwt7fZBc3G0KiAEAJpp5d/DWDZ+4xxdIBUH5+aQTCshastNSR7xDLGS6tUWrw/SH8hCGBroC1+QrrrrSGUwit6j208tRBiUxeQ2/ZK7795g0l5ko1Rip7/eDrD5GU7we8/nCvV8DbmaxQ6+Fimz/AEgzpRo65hxFj5Vi47J9I0mZQZgDwbsn2xR3wSkXXyvCC7LRTUVJ4eAv7YVxQOMkzVtqdKUEgvuA76k7hTWMvM/MxNak3PeTfu1gx0pX50rCLmtjQ233hao582nQoGFL+/xgQj1XAt5kRyAQJ3oHsAYnFDMAZcoZ3HG4VV5gsRXkI2UQIEUh0CQGeEc8CBFBBGbNoYIzGkCBAABZkKSzeOwIwRZzGcdIsU+eQhPZ/a3anGucgnjTd3x2BGYBr0tFZan+Mf0tFVpAgRCfZePR0CBAgQgTtIFI7AgmBljmWBAjGEcTg1fUeO+IfEYFpRqDbiPcRAgRSLEkK4baA0a3MafpD9Y7AgzVAQcR0Cmn6fpAgQgQyNu30+bwcrAgQAi0s6/yn4RH4hu0T7YECHiVxdsOh4rXuPwMLLOXu71HwjsCHOq6HCqeXthNmPLnrv8A0gQIxRhc0JVuON/ZlgQIWRxZ+0Cw1gQIEK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89025"/>
            <a:ext cx="342900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98" y="2451709"/>
            <a:ext cx="3137751" cy="417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2691"/>
            <a:ext cx="2925974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Negative</a:t>
            </a:r>
            <a:endParaRPr lang="en-US" dirty="0"/>
          </a:p>
          <a:p>
            <a:r>
              <a:rPr lang="en-US" dirty="0"/>
              <a:t>Etymology</a:t>
            </a:r>
            <a:r>
              <a:rPr lang="en-US" dirty="0" smtClean="0"/>
              <a:t>: </a:t>
            </a:r>
            <a:r>
              <a:rPr lang="en-US" dirty="0"/>
              <a:t>stinging plant, Old English </a:t>
            </a:r>
            <a:r>
              <a:rPr lang="en-US" i="1" dirty="0" err="1" smtClean="0"/>
              <a:t>netele</a:t>
            </a:r>
            <a:r>
              <a:rPr lang="en-US" i="1" dirty="0" smtClean="0"/>
              <a:t>; </a:t>
            </a:r>
            <a:r>
              <a:rPr lang="en-US" dirty="0"/>
              <a:t>"to beat with nettles," from </a:t>
            </a:r>
            <a:r>
              <a:rPr lang="en-US" dirty="0" smtClean="0">
                <a:hlinkClick r:id="rId2"/>
              </a:rPr>
              <a:t>nettle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dirty="0" smtClean="0"/>
              <a:t>Figurative </a:t>
            </a:r>
            <a:r>
              <a:rPr lang="en-US" dirty="0"/>
              <a:t>sense of "irritate, provoke" is from 1560s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8498"/>
            <a:ext cx="4024484" cy="253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8773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Pecuniary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 smtClean="0"/>
              <a:t>Etymology: </a:t>
            </a:r>
            <a:r>
              <a:rPr lang="en-US" dirty="0"/>
              <a:t>Latin </a:t>
            </a:r>
            <a:r>
              <a:rPr lang="en-US" i="1" dirty="0" err="1"/>
              <a:t>pecūniārius</a:t>
            </a:r>
            <a:r>
              <a:rPr lang="en-US" i="1" dirty="0"/>
              <a:t>, </a:t>
            </a:r>
            <a:r>
              <a:rPr lang="en-US" dirty="0"/>
              <a:t>derivative of </a:t>
            </a:r>
            <a:r>
              <a:rPr lang="en-US" i="1" dirty="0" err="1" smtClean="0"/>
              <a:t>pecūnia</a:t>
            </a:r>
            <a:r>
              <a:rPr lang="en-US" i="1" dirty="0" smtClean="0"/>
              <a:t> </a:t>
            </a:r>
            <a:r>
              <a:rPr lang="en-US" dirty="0" smtClean="0"/>
              <a:t>property</a:t>
            </a:r>
            <a:r>
              <a:rPr lang="en-US" dirty="0"/>
              <a:t>, money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1807369" cy="189547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92" y="3416473"/>
            <a:ext cx="4163208" cy="31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Pusillanimous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Negative</a:t>
            </a:r>
            <a:endParaRPr lang="en-US" dirty="0"/>
          </a:p>
          <a:p>
            <a:r>
              <a:rPr lang="en-US" dirty="0"/>
              <a:t>Etymology</a:t>
            </a:r>
            <a:r>
              <a:rPr lang="en-US" dirty="0" smtClean="0"/>
              <a:t>: </a:t>
            </a:r>
            <a:r>
              <a:rPr lang="en-US" dirty="0"/>
              <a:t> Latin </a:t>
            </a:r>
            <a:r>
              <a:rPr lang="en-US" i="1" dirty="0" err="1"/>
              <a:t>pusillanimis</a:t>
            </a:r>
            <a:r>
              <a:rPr lang="en-US" i="1" dirty="0"/>
              <a:t> </a:t>
            </a:r>
            <a:r>
              <a:rPr lang="en-US" dirty="0"/>
              <a:t>petty-</a:t>
            </a:r>
            <a:r>
              <a:rPr lang="en-US" dirty="0" err="1"/>
              <a:t>spirited,equivalent</a:t>
            </a:r>
            <a:r>
              <a:rPr lang="en-US" dirty="0"/>
              <a:t> to Latin </a:t>
            </a:r>
            <a:r>
              <a:rPr lang="en-US" i="1" dirty="0" err="1"/>
              <a:t>pusill</a:t>
            </a:r>
            <a:r>
              <a:rPr lang="en-US" i="1" dirty="0"/>
              <a:t> </a:t>
            </a:r>
            <a:r>
              <a:rPr lang="en-US" dirty="0"/>
              <a:t>(</a:t>
            </a:r>
            <a:r>
              <a:rPr lang="en-US" i="1" dirty="0"/>
              <a:t>us</a:t>
            </a:r>
            <a:r>
              <a:rPr lang="en-US" dirty="0"/>
              <a:t>) very small, petty + </a:t>
            </a:r>
            <a:r>
              <a:rPr lang="en-US" i="1" dirty="0"/>
              <a:t>-</a:t>
            </a:r>
            <a:r>
              <a:rPr lang="en-US" i="1" dirty="0" err="1"/>
              <a:t>anim</a:t>
            </a:r>
            <a:r>
              <a:rPr lang="en-US" dirty="0"/>
              <a:t>(</a:t>
            </a:r>
            <a:r>
              <a:rPr lang="en-US" i="1" dirty="0"/>
              <a:t>is</a:t>
            </a:r>
            <a:r>
              <a:rPr lang="en-US" dirty="0"/>
              <a:t>) -spirited, -minded ( </a:t>
            </a:r>
            <a:r>
              <a:rPr lang="en-US" i="1" dirty="0" err="1"/>
              <a:t>anim</a:t>
            </a:r>
            <a:r>
              <a:rPr lang="en-US" i="1" dirty="0"/>
              <a:t> </a:t>
            </a:r>
            <a:r>
              <a:rPr lang="en-US" dirty="0"/>
              <a:t>(</a:t>
            </a:r>
            <a:r>
              <a:rPr lang="en-US" i="1" dirty="0"/>
              <a:t>us</a:t>
            </a:r>
            <a:r>
              <a:rPr lang="en-US" dirty="0"/>
              <a:t>) spirit 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3810000" cy="26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971800" cy="24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 Negative</a:t>
            </a:r>
          </a:p>
          <a:p>
            <a:r>
              <a:rPr lang="en-US" dirty="0" smtClean="0"/>
              <a:t>Etymology: </a:t>
            </a:r>
            <a:r>
              <a:rPr lang="en-US" dirty="0"/>
              <a:t>Greek, equivalent to </a:t>
            </a:r>
            <a:r>
              <a:rPr lang="en-US" i="1" dirty="0" err="1" smtClean="0"/>
              <a:t>átroph</a:t>
            </a:r>
            <a:r>
              <a:rPr lang="en-US" i="1" dirty="0"/>
              <a:t> </a:t>
            </a:r>
            <a:r>
              <a:rPr lang="en-US" dirty="0"/>
              <a:t>(</a:t>
            </a:r>
            <a:r>
              <a:rPr lang="en-US" i="1" dirty="0" err="1"/>
              <a:t>os</a:t>
            </a:r>
            <a:r>
              <a:rPr lang="en-US" dirty="0" smtClean="0"/>
              <a:t>); </a:t>
            </a:r>
            <a:r>
              <a:rPr lang="en-US" i="1" dirty="0" smtClean="0"/>
              <a:t>a</a:t>
            </a:r>
            <a:r>
              <a:rPr lang="en-US" dirty="0"/>
              <a:t> </a:t>
            </a:r>
            <a:r>
              <a:rPr lang="en-US" dirty="0" smtClean="0"/>
              <a:t>not, </a:t>
            </a:r>
            <a:r>
              <a:rPr lang="en-US" i="1" dirty="0" err="1" smtClean="0"/>
              <a:t>troph</a:t>
            </a:r>
            <a:r>
              <a:rPr lang="en-US" dirty="0" smtClean="0"/>
              <a:t> fed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76404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6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Recumbent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Neutral</a:t>
            </a:r>
            <a:endParaRPr lang="en-US" dirty="0"/>
          </a:p>
          <a:p>
            <a:r>
              <a:rPr lang="en-US" dirty="0" smtClean="0"/>
              <a:t>Etymology: Latin</a:t>
            </a:r>
            <a:r>
              <a:rPr lang="en-US" dirty="0"/>
              <a:t>  </a:t>
            </a:r>
            <a:r>
              <a:rPr lang="en-US" i="1" dirty="0" err="1"/>
              <a:t>recumbere</a:t>
            </a:r>
            <a:r>
              <a:rPr lang="en-US" i="1" dirty="0"/>
              <a:t> </a:t>
            </a:r>
            <a:r>
              <a:rPr lang="en-US" dirty="0"/>
              <a:t>to lie back, </a:t>
            </a:r>
            <a:r>
              <a:rPr lang="en-US" dirty="0" smtClean="0"/>
              <a:t>equivalent to</a:t>
            </a:r>
            <a:r>
              <a:rPr lang="en-US" dirty="0"/>
              <a:t> </a:t>
            </a:r>
            <a:r>
              <a:rPr lang="en-US" i="1" dirty="0"/>
              <a:t>re- </a:t>
            </a:r>
            <a:r>
              <a:rPr lang="en-US" dirty="0" smtClean="0"/>
              <a:t>+</a:t>
            </a:r>
            <a:r>
              <a:rPr lang="en-US" dirty="0"/>
              <a:t> </a:t>
            </a:r>
            <a:r>
              <a:rPr lang="en-US" i="1" dirty="0" err="1"/>
              <a:t>cumb</a:t>
            </a:r>
            <a:r>
              <a:rPr lang="en-US" i="1" dirty="0"/>
              <a:t>-, </a:t>
            </a:r>
            <a:r>
              <a:rPr lang="en-US" dirty="0"/>
              <a:t>akin to </a:t>
            </a:r>
            <a:r>
              <a:rPr lang="en-US" i="1" dirty="0" err="1"/>
              <a:t>cubāre</a:t>
            </a:r>
            <a:r>
              <a:rPr lang="en-US" i="1" dirty="0"/>
              <a:t> </a:t>
            </a:r>
            <a:r>
              <a:rPr lang="en-US" dirty="0"/>
              <a:t>to lie down 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02904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2181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7445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Stratagem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Neutral</a:t>
            </a:r>
            <a:endParaRPr lang="en-US" dirty="0"/>
          </a:p>
          <a:p>
            <a:r>
              <a:rPr lang="en-US" dirty="0"/>
              <a:t>Etymology</a:t>
            </a:r>
            <a:r>
              <a:rPr lang="en-US" dirty="0" smtClean="0"/>
              <a:t>: </a:t>
            </a:r>
            <a:r>
              <a:rPr lang="en-US" dirty="0"/>
              <a:t>Greek </a:t>
            </a:r>
            <a:r>
              <a:rPr lang="en-US" i="1" dirty="0" err="1"/>
              <a:t>stratēgos</a:t>
            </a:r>
            <a:r>
              <a:rPr lang="en-US" i="1" dirty="0"/>
              <a:t> </a:t>
            </a:r>
            <a:r>
              <a:rPr lang="en-US" dirty="0"/>
              <a:t>a general, </a:t>
            </a:r>
            <a:r>
              <a:rPr lang="en-US" dirty="0" smtClean="0"/>
              <a:t>from </a:t>
            </a:r>
            <a:r>
              <a:rPr lang="en-US" i="1" dirty="0" err="1" smtClean="0"/>
              <a:t>stratos</a:t>
            </a:r>
            <a:r>
              <a:rPr lang="en-US" i="1" dirty="0"/>
              <a:t> </a:t>
            </a:r>
            <a:r>
              <a:rPr lang="en-US" dirty="0"/>
              <a:t>an army + </a:t>
            </a:r>
            <a:r>
              <a:rPr lang="en-US" i="1" dirty="0" err="1"/>
              <a:t>agein</a:t>
            </a:r>
            <a:r>
              <a:rPr lang="en-US" i="1" dirty="0"/>
              <a:t> </a:t>
            </a:r>
            <a:r>
              <a:rPr lang="en-US" dirty="0"/>
              <a:t>to lead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06" y="3657600"/>
            <a:ext cx="339527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1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7543800" cy="4525963"/>
          </a:xfrm>
        </p:spPr>
        <p:txBody>
          <a:bodyPr/>
          <a:lstStyle/>
          <a:p>
            <a:r>
              <a:rPr lang="en-US" dirty="0" smtClean="0"/>
              <a:t>Connotation: Positive</a:t>
            </a:r>
          </a:p>
          <a:p>
            <a:r>
              <a:rPr lang="en-US" sz="2800" dirty="0" smtClean="0"/>
              <a:t>Etymology: </a:t>
            </a:r>
            <a:r>
              <a:rPr lang="en-US" sz="2800" dirty="0"/>
              <a:t> </a:t>
            </a:r>
            <a:r>
              <a:rPr lang="en-US" sz="2800" dirty="0" smtClean="0"/>
              <a:t>Upper Italian</a:t>
            </a:r>
            <a:r>
              <a:rPr lang="en-US" sz="2800" dirty="0"/>
              <a:t> </a:t>
            </a:r>
            <a:r>
              <a:rPr lang="en-US" sz="2800" i="1" dirty="0" err="1" smtClean="0"/>
              <a:t>bastí</a:t>
            </a:r>
            <a:r>
              <a:rPr lang="en-US" sz="2800" i="1" dirty="0" smtClean="0"/>
              <a:t>, </a:t>
            </a:r>
            <a:r>
              <a:rPr lang="en-US" sz="2800" dirty="0" smtClean="0"/>
              <a:t>from bastille, </a:t>
            </a:r>
            <a:r>
              <a:rPr lang="en-US" sz="2800" i="1" dirty="0" smtClean="0"/>
              <a:t>fortress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i="1" dirty="0"/>
          </a:p>
        </p:txBody>
      </p:sp>
      <p:pic>
        <p:nvPicPr>
          <p:cNvPr id="3074" name="Picture 2" descr="http://www.lanumworld.net/wp-content/uploads/2012/09/mountain_top_cas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12299"/>
            <a:ext cx="5283199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24" y="643321"/>
            <a:ext cx="3390405" cy="1513959"/>
          </a:xfrm>
        </p:spPr>
        <p:txBody>
          <a:bodyPr/>
          <a:lstStyle/>
          <a:p>
            <a:r>
              <a:rPr lang="en-US" dirty="0" smtClean="0"/>
              <a:t>Concord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330" y="2699517"/>
            <a:ext cx="4114801" cy="306001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Connotation: positive</a:t>
            </a:r>
          </a:p>
          <a:p>
            <a:pPr algn="l"/>
            <a:r>
              <a:rPr lang="en-US" sz="3200" dirty="0" smtClean="0"/>
              <a:t>Etymology: </a:t>
            </a:r>
            <a:r>
              <a:rPr lang="en-US" sz="3200" dirty="0" smtClean="0"/>
              <a:t>Latin </a:t>
            </a:r>
            <a:r>
              <a:rPr lang="en-US" sz="3200" i="1" dirty="0" smtClean="0"/>
              <a:t>Concordia</a:t>
            </a:r>
          </a:p>
          <a:p>
            <a:pPr algn="l"/>
            <a:r>
              <a:rPr lang="en-US" sz="3200" i="1" dirty="0" smtClean="0"/>
              <a:t>con- </a:t>
            </a:r>
            <a:r>
              <a:rPr lang="en-US" sz="3200" dirty="0" smtClean="0"/>
              <a:t>with, join with; -</a:t>
            </a:r>
            <a:r>
              <a:rPr lang="en-US" sz="3200" i="1" dirty="0" smtClean="0"/>
              <a:t>cord </a:t>
            </a:r>
            <a:r>
              <a:rPr lang="en-US" sz="3200" dirty="0" smtClean="0"/>
              <a:t>heart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0" y="712520"/>
            <a:ext cx="3901044" cy="52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405745"/>
            <a:ext cx="77724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Consummate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1812059"/>
            <a:ext cx="7772400" cy="391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Connotation: </a:t>
            </a:r>
            <a:r>
              <a:rPr lang="en" sz="2400" dirty="0">
                <a:solidFill>
                  <a:srgbClr val="FFFFFF"/>
                </a:solidFill>
              </a:rPr>
              <a:t>Positive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Etymology: </a:t>
            </a:r>
            <a:r>
              <a:rPr lang="en" sz="2400" dirty="0">
                <a:solidFill>
                  <a:srgbClr val="FFFFFF"/>
                </a:solidFill>
              </a:rPr>
              <a:t>Middle English </a:t>
            </a:r>
            <a:r>
              <a:rPr lang="en" sz="2400" i="1" dirty="0">
                <a:solidFill>
                  <a:srgbClr val="FFFFFF"/>
                </a:solidFill>
              </a:rPr>
              <a:t>consummat</a:t>
            </a:r>
            <a:r>
              <a:rPr lang="en" sz="2400" dirty="0">
                <a:solidFill>
                  <a:srgbClr val="FFFFFF"/>
                </a:solidFill>
              </a:rPr>
              <a:t> fulfilled, from Latin </a:t>
            </a:r>
            <a:r>
              <a:rPr lang="en" sz="2400" i="1" dirty="0">
                <a:solidFill>
                  <a:srgbClr val="FFFFFF"/>
                </a:solidFill>
              </a:rPr>
              <a:t>consummatus,</a:t>
            </a:r>
            <a:r>
              <a:rPr lang="en" sz="2400" dirty="0">
                <a:solidFill>
                  <a:srgbClr val="FFFFFF"/>
                </a:solidFill>
              </a:rPr>
              <a:t> past participle of </a:t>
            </a:r>
            <a:r>
              <a:rPr lang="en" sz="2400" i="1" dirty="0">
                <a:solidFill>
                  <a:srgbClr val="FFFFFF"/>
                </a:solidFill>
              </a:rPr>
              <a:t>consummare</a:t>
            </a:r>
            <a:r>
              <a:rPr lang="en" sz="2400" dirty="0">
                <a:solidFill>
                  <a:srgbClr val="FFFFFF"/>
                </a:solidFill>
              </a:rPr>
              <a:t> to sum up, finish, </a:t>
            </a:r>
            <a:endParaRPr lang="en" sz="2400" dirty="0" smtClean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2400" dirty="0" smtClean="0"/>
              <a:t>Word </a:t>
            </a:r>
            <a:r>
              <a:rPr lang="en" sz="2400" dirty="0"/>
              <a:t>Structure: </a:t>
            </a:r>
            <a:r>
              <a:rPr lang="en" sz="2400" dirty="0">
                <a:solidFill>
                  <a:srgbClr val="FFFFFF"/>
                </a:solidFill>
              </a:rPr>
              <a:t>from </a:t>
            </a:r>
            <a:r>
              <a:rPr lang="en" sz="2400" i="1" dirty="0">
                <a:solidFill>
                  <a:srgbClr val="FFFFFF"/>
                </a:solidFill>
              </a:rPr>
              <a:t>com-</a:t>
            </a:r>
            <a:r>
              <a:rPr lang="en" sz="2400" dirty="0">
                <a:solidFill>
                  <a:srgbClr val="FFFFFF"/>
                </a:solidFill>
              </a:rPr>
              <a:t> + </a:t>
            </a:r>
            <a:r>
              <a:rPr lang="en" sz="2400" i="1" dirty="0">
                <a:solidFill>
                  <a:srgbClr val="FFFFFF"/>
                </a:solidFill>
              </a:rPr>
              <a:t>summa</a:t>
            </a:r>
            <a:r>
              <a:rPr lang="en" sz="2400" dirty="0">
                <a:solidFill>
                  <a:srgbClr val="FFFFFF"/>
                </a:solidFill>
              </a:rPr>
              <a:t> sum</a:t>
            </a:r>
          </a:p>
          <a:p>
            <a:pPr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900" y="3276600"/>
            <a:ext cx="24201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408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Disarray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  Middle English 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dis-</a:t>
            </a:r>
            <a:r>
              <a:rPr lang="en-US" dirty="0"/>
              <a:t> "lack of" + </a:t>
            </a:r>
            <a:r>
              <a:rPr lang="en-US" dirty="0" smtClean="0">
                <a:hlinkClick r:id="rId3"/>
              </a:rPr>
              <a:t>array</a:t>
            </a:r>
            <a:r>
              <a:rPr lang="en-US" dirty="0" smtClean="0"/>
              <a:t> “to</a:t>
            </a:r>
            <a:r>
              <a:rPr lang="en-US" dirty="0"/>
              <a:t> </a:t>
            </a:r>
            <a:r>
              <a:rPr lang="en-US" dirty="0" smtClean="0"/>
              <a:t>prepare”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77" y="3276600"/>
            <a:ext cx="33571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48416"/>
            <a:ext cx="3578733" cy="254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Negative</a:t>
            </a:r>
            <a:endParaRPr lang="en-US" dirty="0"/>
          </a:p>
          <a:p>
            <a:r>
              <a:rPr lang="en-US" dirty="0"/>
              <a:t>Etymology</a:t>
            </a:r>
            <a:r>
              <a:rPr lang="en-US" dirty="0" smtClean="0"/>
              <a:t>: </a:t>
            </a:r>
            <a:r>
              <a:rPr lang="en-US" dirty="0"/>
              <a:t> Greek </a:t>
            </a:r>
            <a:r>
              <a:rPr lang="en-US" i="1" dirty="0" err="1"/>
              <a:t>phrenētikos</a:t>
            </a:r>
            <a:r>
              <a:rPr lang="en-US" dirty="0"/>
              <a:t>, from </a:t>
            </a:r>
            <a:r>
              <a:rPr lang="en-US" dirty="0" smtClean="0"/>
              <a:t>           </a:t>
            </a:r>
            <a:r>
              <a:rPr lang="en-US" i="1" dirty="0" err="1" smtClean="0"/>
              <a:t>phrenitis</a:t>
            </a:r>
            <a:r>
              <a:rPr lang="en-US" i="1" dirty="0"/>
              <a:t> </a:t>
            </a:r>
            <a:r>
              <a:rPr lang="en-US" dirty="0"/>
              <a:t>insanity, </a:t>
            </a:r>
            <a:r>
              <a:rPr lang="en-US" dirty="0" smtClean="0"/>
              <a:t>from </a:t>
            </a:r>
            <a:r>
              <a:rPr lang="en-US" i="1" dirty="0" err="1" smtClean="0"/>
              <a:t>phrēn</a:t>
            </a:r>
            <a:r>
              <a:rPr lang="en-US" i="1" dirty="0"/>
              <a:t> </a:t>
            </a:r>
            <a:r>
              <a:rPr lang="en-US" dirty="0"/>
              <a:t>mind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3" y="3466578"/>
            <a:ext cx="3360413" cy="224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 bwMode="auto">
          <a:xfrm>
            <a:off x="4724400" y="3276600"/>
            <a:ext cx="3505200" cy="281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8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Exigency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Connotation: </a:t>
            </a:r>
            <a:r>
              <a:rPr lang="en-US" dirty="0" smtClean="0"/>
              <a:t>Neutral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Etymology</a:t>
            </a:r>
            <a:r>
              <a:rPr lang="en-US" dirty="0"/>
              <a:t>: </a:t>
            </a:r>
            <a:r>
              <a:rPr lang="en-US" dirty="0"/>
              <a:t> </a:t>
            </a:r>
            <a:r>
              <a:rPr lang="en-US" i="1" dirty="0" err="1"/>
              <a:t>exigere</a:t>
            </a:r>
            <a:r>
              <a:rPr lang="en-US" i="1" dirty="0"/>
              <a:t> </a:t>
            </a:r>
            <a:r>
              <a:rPr lang="en-US" dirty="0"/>
              <a:t>"to demand, require; drive out"(see </a:t>
            </a:r>
            <a:r>
              <a:rPr lang="en-US" dirty="0">
                <a:hlinkClick r:id="rId2"/>
              </a:rPr>
              <a:t>exact</a:t>
            </a:r>
            <a:r>
              <a:rPr lang="en-US" dirty="0"/>
              <a:t> 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Word Structure: </a:t>
            </a:r>
            <a:r>
              <a:rPr lang="en-US" dirty="0"/>
              <a:t>Ex </a:t>
            </a:r>
            <a:r>
              <a:rPr lang="en-US" dirty="0" smtClean="0"/>
              <a:t>meaning out </a:t>
            </a:r>
            <a:r>
              <a:rPr lang="en-US" dirty="0"/>
              <a:t>of, away from, lacking, former ; -</a:t>
            </a:r>
            <a:r>
              <a:rPr lang="en-US" dirty="0" err="1"/>
              <a:t>ence</a:t>
            </a:r>
            <a:r>
              <a:rPr lang="en-US" dirty="0"/>
              <a:t>, -</a:t>
            </a:r>
            <a:r>
              <a:rPr lang="en-US" dirty="0" err="1" smtClean="0"/>
              <a:t>ency</a:t>
            </a:r>
            <a:r>
              <a:rPr lang="en-US" dirty="0" smtClean="0"/>
              <a:t> meaning </a:t>
            </a:r>
            <a:r>
              <a:rPr lang="en-US" dirty="0"/>
              <a:t>action or process, quality or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39" y="1050653"/>
            <a:ext cx="2625328" cy="23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Flotsam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Connotation</a:t>
            </a:r>
            <a:r>
              <a:rPr lang="en-US" dirty="0" smtClean="0"/>
              <a:t>: Neutral </a:t>
            </a:r>
            <a:endParaRPr lang="en-US" dirty="0"/>
          </a:p>
          <a:p>
            <a:r>
              <a:rPr lang="en-US" dirty="0"/>
              <a:t>Etymology</a:t>
            </a:r>
            <a:r>
              <a:rPr lang="en-US" dirty="0" smtClean="0"/>
              <a:t>:  </a:t>
            </a:r>
            <a:r>
              <a:rPr lang="en-US" dirty="0"/>
              <a:t>Anglo-French </a:t>
            </a:r>
            <a:r>
              <a:rPr lang="en-US" i="1" dirty="0" err="1" smtClean="0"/>
              <a:t>floteson</a:t>
            </a:r>
            <a:r>
              <a:rPr lang="en-US" i="1" dirty="0"/>
              <a:t>, </a:t>
            </a:r>
            <a:r>
              <a:rPr lang="en-US" dirty="0"/>
              <a:t>derivative of </a:t>
            </a:r>
            <a:r>
              <a:rPr lang="en-US" i="1" dirty="0" err="1" smtClean="0"/>
              <a:t>floter</a:t>
            </a:r>
            <a:r>
              <a:rPr lang="en-US" i="1" dirty="0" smtClean="0"/>
              <a:t> </a:t>
            </a:r>
            <a:r>
              <a:rPr lang="en-US" dirty="0" smtClean="0"/>
              <a:t>to</a:t>
            </a:r>
            <a:r>
              <a:rPr lang="en-US" dirty="0"/>
              <a:t> float 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2141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7307"/>
            <a:ext cx="3467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7AF46513-5B0D-4B03-9323-32F3F0BFC9D6}"/>
    </a:ext>
  </a:extLst>
</a:theme>
</file>

<file path=ppt/theme/theme5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</TotalTime>
  <Words>211</Words>
  <Application>Microsoft Office PowerPoint</Application>
  <PresentationFormat>On-screen Show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Opulent</vt:lpstr>
      <vt:lpstr>Office Theme</vt:lpstr>
      <vt:lpstr>color-strip</vt:lpstr>
      <vt:lpstr>Quotable</vt:lpstr>
      <vt:lpstr>Celestial</vt:lpstr>
      <vt:lpstr>Droplet</vt:lpstr>
      <vt:lpstr>Equity</vt:lpstr>
      <vt:lpstr>Ion</vt:lpstr>
      <vt:lpstr>1_Office Theme</vt:lpstr>
      <vt:lpstr>Vocabulary Level G </vt:lpstr>
      <vt:lpstr>Atrophy</vt:lpstr>
      <vt:lpstr>Bastion</vt:lpstr>
      <vt:lpstr>Concord </vt:lpstr>
      <vt:lpstr>Consummate </vt:lpstr>
      <vt:lpstr>Disarray</vt:lpstr>
      <vt:lpstr>Frenetic</vt:lpstr>
      <vt:lpstr>Exigency</vt:lpstr>
      <vt:lpstr>Flotsam</vt:lpstr>
      <vt:lpstr>Glean</vt:lpstr>
      <vt:lpstr>Grouse</vt:lpstr>
      <vt:lpstr>Incarcerate</vt:lpstr>
      <vt:lpstr>Incumbent </vt:lpstr>
      <vt:lpstr>Jocular </vt:lpstr>
      <vt:lpstr>Ludicrous</vt:lpstr>
      <vt:lpstr>Mordant </vt:lpstr>
      <vt:lpstr>Nettle</vt:lpstr>
      <vt:lpstr>Pecuniary </vt:lpstr>
      <vt:lpstr>Pusillanimous </vt:lpstr>
      <vt:lpstr>Recumbent</vt:lpstr>
      <vt:lpstr>Stratagem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Bastion</dc:title>
  <dc:creator>Brooke</dc:creator>
  <cp:lastModifiedBy>Stephanie Tatum</cp:lastModifiedBy>
  <cp:revision>14</cp:revision>
  <dcterms:created xsi:type="dcterms:W3CDTF">2014-08-11T20:37:52Z</dcterms:created>
  <dcterms:modified xsi:type="dcterms:W3CDTF">2014-12-27T20:26:44Z</dcterms:modified>
</cp:coreProperties>
</file>