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60" r:id="rId11"/>
    <p:sldId id="278" r:id="rId12"/>
    <p:sldId id="257" r:id="rId13"/>
    <p:sldId id="258" r:id="rId14"/>
    <p:sldId id="259" r:id="rId15"/>
    <p:sldId id="266" r:id="rId16"/>
    <p:sldId id="280" r:id="rId17"/>
    <p:sldId id="262" r:id="rId18"/>
    <p:sldId id="263" r:id="rId19"/>
    <p:sldId id="264" r:id="rId20"/>
    <p:sldId id="267" r:id="rId21"/>
    <p:sldId id="268" r:id="rId22"/>
    <p:sldId id="269" r:id="rId23"/>
    <p:sldId id="270" r:id="rId24"/>
    <p:sldId id="274" r:id="rId25"/>
    <p:sldId id="275" r:id="rId26"/>
    <p:sldId id="276" r:id="rId27"/>
    <p:sldId id="279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4944-1CAA-44A5-AE40-AF7B02E110A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5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4944-1CAA-44A5-AE40-AF7B02E110A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6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4944-1CAA-44A5-AE40-AF7B02E110A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92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4944-1CAA-44A5-AE40-AF7B02E110A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2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4944-1CAA-44A5-AE40-AF7B02E110A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4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4944-1CAA-44A5-AE40-AF7B02E110A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87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4944-1CAA-44A5-AE40-AF7B02E110A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1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4944-1CAA-44A5-AE40-AF7B02E110A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3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554944-1CAA-44A5-AE40-AF7B02E110A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48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4944-1CAA-44A5-AE40-AF7B02E110A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64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2742-AEFB-407A-BEC2-1997B9826A2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4944-1CAA-44A5-AE40-AF7B02E110A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0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42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21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2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37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8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89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49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6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75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6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9F449-9120-43E9-BA12-CDD569DF1BB8}" type="datetimeFigureOut">
              <a:rPr lang="en-US" smtClean="0">
                <a:solidFill>
                  <a:srgbClr val="ECE9C6"/>
                </a:solidFill>
              </a:rPr>
              <a:pPr/>
              <a:t>3/29/2015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7E19F3-7558-489C-A22D-1D8E1CD4DEFD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5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921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8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78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286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111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29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33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62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3768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5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85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3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83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243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1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93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05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11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04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3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92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16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3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02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00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1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5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9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51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46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81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99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127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0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332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10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68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42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87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86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66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88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5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73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03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51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30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24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632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19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23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3/29/2015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111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E5D762-B463-499D-BD10-3F5BA1D4A39C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F4CB7E-EC8B-4D6C-B269-FDA2CD18B6D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6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7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6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4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5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1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2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5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7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9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1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1429" cap="flat" cmpd="sng" algn="ctr">
              <a:noFill/>
              <a:prstDash val="sysDash"/>
            </a:ln>
            <a:effectLst/>
            <a:extLst>
              <a:ext uri="{91240B29-F687-4F45-9708-019B960494DF}">
                <a14:hiddenLine xmlns:a14="http://schemas.microsoft.com/office/drawing/2010/main" w="11429" cap="flat" cmpd="sng" algn="ctr">
                  <a:solidFill>
                    <a:schemeClr val="accent1">
                      <a:shade val="50000"/>
                    </a:schemeClr>
                  </a:solidFill>
                  <a:prstDash val="sysDash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982742-AEFB-407A-BEC2-1997B9826A2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3/29/2015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554944-1CAA-44A5-AE40-AF7B02E110A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06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0298CD5-6C1E-4009-B41F-6DF62E31D3BE}" type="datetimeFigureOut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3/29/2015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18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3/29/2015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6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1AC089-6BD0-4654-8D14-DF23F7C39060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3/29/2015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E9A2DA4-8275-420A-BC2B-8D40D51B6F2F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4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A3F9-47CD-4EDA-B9B2-C415E20BE2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D968-BE7B-4CF0-906F-8F622A8B9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5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 defTabSz="457200"/>
              <a:t>3/29/2015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kumimoji="0" lang="en-US" sz="330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kumimoji="0" lang="en-US" sz="330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</a:pPr>
            <a:r>
              <a:rPr kumimoji="0" lang="en-US" sz="2700" smtClean="0">
                <a:solidFill>
                  <a:schemeClr val="tx1"/>
                </a:solidFill>
              </a:rPr>
              <a:t>A.) Response A</a:t>
            </a:r>
            <a:endParaRPr kumimoji="0" lang="en-US" sz="2700">
              <a:solidFill>
                <a:schemeClr val="tx1"/>
              </a:solidFill>
            </a:endParaRPr>
          </a:p>
        </p:txBody>
      </p:sp>
      <p:sp>
        <p:nvSpPr>
          <p:cNvPr id="5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</a:pPr>
            <a:r>
              <a:rPr kumimoji="0" lang="en-US" sz="2700" smtClean="0">
                <a:solidFill>
                  <a:schemeClr val="tx1"/>
                </a:solidFill>
              </a:rPr>
              <a:t>B.) Response B</a:t>
            </a:r>
            <a:endParaRPr kumimoji="0" lang="en-US" sz="27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</a:pPr>
            <a:r>
              <a:rPr kumimoji="0" lang="en-US" sz="2700" smtClean="0">
                <a:solidFill>
                  <a:schemeClr val="tx1"/>
                </a:solidFill>
              </a:rPr>
              <a:t>C.) Response C</a:t>
            </a:r>
            <a:endParaRPr kumimoji="0" lang="en-US" sz="2700">
              <a:solidFill>
                <a:schemeClr val="tx1"/>
              </a:solidFill>
            </a:endParaRPr>
          </a:p>
        </p:txBody>
      </p:sp>
      <p:sp>
        <p:nvSpPr>
          <p:cNvPr id="7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</a:pPr>
            <a:r>
              <a:rPr kumimoji="0" lang="en-US" sz="2700" smtClean="0">
                <a:solidFill>
                  <a:schemeClr val="tx1"/>
                </a:solidFill>
              </a:rPr>
              <a:t>D.) Response D</a:t>
            </a:r>
            <a:endParaRPr kumimoji="0" lang="en-US" sz="2700">
              <a:solidFill>
                <a:schemeClr val="tx1"/>
              </a:solidFill>
            </a:endParaRPr>
          </a:p>
        </p:txBody>
      </p:sp>
      <p:sp>
        <p:nvSpPr>
          <p:cNvPr id="11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</a:pPr>
            <a:r>
              <a:rPr kumimoji="0" lang="en-US" sz="2700" smtClean="0">
                <a:solidFill>
                  <a:schemeClr val="tx1"/>
                </a:solidFill>
              </a:rPr>
              <a:t>E.) Response E</a:t>
            </a:r>
            <a:endParaRPr kumimoji="0" lang="en-US" sz="2700">
              <a:solidFill>
                <a:schemeClr val="tx1"/>
              </a:solidFill>
            </a:endParaRPr>
          </a:p>
        </p:txBody>
      </p:sp>
      <p:sp>
        <p:nvSpPr>
          <p:cNvPr id="2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1429" cap="flat" cmpd="sng" algn="ctr">
            <a:noFill/>
            <a:prstDash val="sysDash"/>
          </a:ln>
          <a:effectLst/>
          <a:extLst>
            <a:ext uri="{91240B29-F687-4F45-9708-019B960494DF}">
              <a14:hiddenLine xmlns:a14="http://schemas.microsoft.com/office/drawing/2010/main" w="11429" cap="flat" cmpd="sng" algn="ctr">
                <a:solidFill>
                  <a:schemeClr val="accent1">
                    <a:shade val="50000"/>
                  </a:schemeClr>
                </a:solidFill>
                <a:prstDash val="sysDash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1429" cap="flat" cmpd="sng" algn="ctr">
            <a:noFill/>
            <a:prstDash val="sysDash"/>
          </a:ln>
          <a:effectLst/>
          <a:extLst>
            <a:ext uri="{91240B29-F687-4F45-9708-019B960494DF}">
              <a14:hiddenLine xmlns:a14="http://schemas.microsoft.com/office/drawing/2010/main" w="11429" cap="flat" cmpd="sng" algn="ctr">
                <a:solidFill>
                  <a:schemeClr val="accent1">
                    <a:shade val="50000"/>
                  </a:schemeClr>
                </a:solidFill>
                <a:prstDash val="sysDash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ictionary.reference.com/browse/delight" TargetMode="Externa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Unit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Mandate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257800" cy="4876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Connotation: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neutral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Etymology: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Latin 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mandātum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commission,  literally, to give into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someone's) hand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 structure:  Latin root word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means “hand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bashapedia.pbworks.com/f/1241845085/manda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"/>
            <a:ext cx="3242420" cy="3949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78877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Negative</a:t>
            </a:r>
            <a:endParaRPr lang="en-US" dirty="0"/>
          </a:p>
          <a:p>
            <a:r>
              <a:rPr lang="en-US" dirty="0" smtClean="0"/>
              <a:t>Etymology: </a:t>
            </a:r>
            <a:r>
              <a:rPr lang="en-US" dirty="0" smtClean="0"/>
              <a:t>German</a:t>
            </a:r>
            <a:r>
              <a:rPr lang="en-US" dirty="0"/>
              <a:t> </a:t>
            </a:r>
            <a:r>
              <a:rPr lang="en-US" i="1" dirty="0" err="1"/>
              <a:t>paltrig</a:t>
            </a:r>
            <a:r>
              <a:rPr lang="en-US" dirty="0"/>
              <a:t> ragged, equivalent to</a:t>
            </a:r>
            <a:r>
              <a:rPr lang="en-US" i="1" dirty="0"/>
              <a:t>*palter</a:t>
            </a:r>
            <a:r>
              <a:rPr lang="en-US" dirty="0"/>
              <a:t> rag 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4267200" cy="305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Paroxysm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Connotation: Negative</a:t>
            </a:r>
            <a:endParaRPr lang="en-US" sz="3200" dirty="0"/>
          </a:p>
        </p:txBody>
      </p:sp>
      <p:sp>
        <p:nvSpPr>
          <p:cNvPr id="6" name="Double Brace 5"/>
          <p:cNvSpPr/>
          <p:nvPr/>
        </p:nvSpPr>
        <p:spPr>
          <a:xfrm>
            <a:off x="198520" y="276728"/>
            <a:ext cx="3717758" cy="3826043"/>
          </a:xfrm>
          <a:prstGeom prst="bracePair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r>
              <a:rPr lang="en-US" sz="2000" dirty="0" smtClean="0">
                <a:solidFill>
                  <a:prstClr val="white"/>
                </a:solidFill>
              </a:rPr>
              <a:t>Etymology: </a:t>
            </a:r>
          </a:p>
          <a:p>
            <a:pPr algn="ctr" defTabSz="457200"/>
            <a:r>
              <a:rPr lang="en-US" sz="2000" dirty="0" err="1" smtClean="0">
                <a:solidFill>
                  <a:prstClr val="white"/>
                </a:solidFill>
              </a:rPr>
              <a:t>M.L</a:t>
            </a:r>
            <a:r>
              <a:rPr lang="en-US" sz="2000" dirty="0" err="1" smtClean="0">
                <a:solidFill>
                  <a:prstClr val="white"/>
                </a:solidFill>
              </a:rPr>
              <a:t>atin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paroxysmus</a:t>
            </a:r>
            <a:r>
              <a:rPr lang="en-US" sz="2000" dirty="0">
                <a:solidFill>
                  <a:prstClr val="white"/>
                </a:solidFill>
              </a:rPr>
              <a:t> "irritation, fit of a disease," 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ctr" defTabSz="457200"/>
            <a:endParaRPr lang="en-US" sz="2000" dirty="0">
              <a:solidFill>
                <a:prstClr val="white"/>
              </a:solidFill>
            </a:endParaRPr>
          </a:p>
          <a:p>
            <a:pPr algn="ctr" defTabSz="457200"/>
            <a:r>
              <a:rPr lang="en-US" sz="2000" dirty="0" smtClean="0">
                <a:solidFill>
                  <a:prstClr val="white"/>
                </a:solidFill>
              </a:rPr>
              <a:t>from </a:t>
            </a:r>
            <a:r>
              <a:rPr lang="en-US" sz="2000" dirty="0">
                <a:solidFill>
                  <a:prstClr val="white"/>
                </a:solidFill>
              </a:rPr>
              <a:t>Gk. </a:t>
            </a:r>
            <a:r>
              <a:rPr lang="en-US" sz="2000" dirty="0" err="1" smtClean="0">
                <a:solidFill>
                  <a:prstClr val="white"/>
                </a:solidFill>
              </a:rPr>
              <a:t>paroxynein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>
                <a:solidFill>
                  <a:prstClr val="white"/>
                </a:solidFill>
              </a:rPr>
              <a:t>"to irritate, goad," from para- "beyond" + </a:t>
            </a:r>
            <a:r>
              <a:rPr lang="en-US" sz="2000" dirty="0" err="1">
                <a:solidFill>
                  <a:prstClr val="white"/>
                </a:solidFill>
              </a:rPr>
              <a:t>oxynein</a:t>
            </a:r>
            <a:r>
              <a:rPr lang="en-US" sz="2000" dirty="0">
                <a:solidFill>
                  <a:prstClr val="white"/>
                </a:solidFill>
              </a:rPr>
              <a:t> "sharpen, goad," from </a:t>
            </a:r>
            <a:r>
              <a:rPr lang="en-US" sz="2000" dirty="0" err="1">
                <a:solidFill>
                  <a:prstClr val="white"/>
                </a:solidFill>
              </a:rPr>
              <a:t>oxys</a:t>
            </a:r>
            <a:r>
              <a:rPr lang="en-US" sz="2000" dirty="0">
                <a:solidFill>
                  <a:prstClr val="white"/>
                </a:solidFill>
              </a:rPr>
              <a:t> "sharp, </a:t>
            </a:r>
            <a:r>
              <a:rPr lang="en-US" sz="2000" dirty="0" smtClean="0">
                <a:solidFill>
                  <a:prstClr val="white"/>
                </a:solidFill>
              </a:rPr>
              <a:t>pointed</a:t>
            </a: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45" y="1250216"/>
            <a:ext cx="4005176" cy="22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Connotation: Negative</a:t>
            </a:r>
          </a:p>
          <a:p>
            <a:r>
              <a:rPr lang="en-US" sz="3200" dirty="0" smtClean="0"/>
              <a:t>Etymology: </a:t>
            </a:r>
            <a:r>
              <a:rPr lang="en-US" dirty="0" smtClean="0"/>
              <a:t>Italian </a:t>
            </a:r>
            <a:r>
              <a:rPr lang="en-US" dirty="0" err="1" smtClean="0"/>
              <a:t>pedanteria</a:t>
            </a:r>
            <a:r>
              <a:rPr lang="en-US" dirty="0" smtClean="0"/>
              <a:t>, </a:t>
            </a:r>
            <a:r>
              <a:rPr lang="en-US" dirty="0" smtClean="0"/>
              <a:t>from </a:t>
            </a:r>
            <a:r>
              <a:rPr lang="en-US" i="1" dirty="0" err="1"/>
              <a:t>pedante</a:t>
            </a:r>
            <a:r>
              <a:rPr lang="en-US" dirty="0"/>
              <a:t> teacher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Adobe Fangsong Std R" pitchFamily="18" charset="-128"/>
                <a:ea typeface="Adobe Fangsong Std R" pitchFamily="18" charset="-128"/>
              </a:rPr>
              <a:t>Pedantry</a:t>
            </a:r>
            <a:endParaRPr lang="en-US" sz="6000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88" y="3429000"/>
            <a:ext cx="2956203" cy="30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19599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8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Connotation</a:t>
            </a:r>
            <a:r>
              <a:rPr lang="en-US" dirty="0" smtClean="0"/>
              <a:t>: Neutral</a:t>
            </a:r>
            <a:endParaRPr lang="en-US" dirty="0"/>
          </a:p>
          <a:p>
            <a:r>
              <a:rPr lang="en-US" dirty="0" smtClean="0"/>
              <a:t>Etymology:</a:t>
            </a:r>
            <a:r>
              <a:rPr lang="en-US" dirty="0"/>
              <a:t> </a:t>
            </a:r>
            <a:r>
              <a:rPr lang="en-US" dirty="0" smtClean="0"/>
              <a:t>Latin </a:t>
            </a:r>
            <a:r>
              <a:rPr lang="en-US" i="1" dirty="0" err="1" smtClean="0"/>
              <a:t>peregrinationem</a:t>
            </a:r>
            <a:r>
              <a:rPr lang="en-US" dirty="0"/>
              <a:t> </a:t>
            </a:r>
            <a:r>
              <a:rPr lang="en-US" dirty="0" smtClean="0"/>
              <a:t>"</a:t>
            </a:r>
            <a:r>
              <a:rPr lang="en-US" dirty="0"/>
              <a:t>a journey, a sojourn abroad," </a:t>
            </a:r>
            <a:r>
              <a:rPr lang="en-US" dirty="0" smtClean="0"/>
              <a:t>  figuratively </a:t>
            </a:r>
            <a:r>
              <a:rPr lang="en-US" dirty="0"/>
              <a:t>"to roam about, wander," from </a:t>
            </a:r>
            <a:r>
              <a:rPr lang="en-US" i="1" dirty="0" err="1" smtClean="0"/>
              <a:t>peregrinus</a:t>
            </a:r>
            <a:r>
              <a:rPr lang="en-US" i="1" dirty="0" smtClean="0"/>
              <a:t> </a:t>
            </a:r>
            <a:r>
              <a:rPr lang="en-US" dirty="0" smtClean="0"/>
              <a:t>"</a:t>
            </a:r>
            <a:r>
              <a:rPr lang="en-US" dirty="0"/>
              <a:t>from foreign parts, foreigner," from </a:t>
            </a:r>
            <a:r>
              <a:rPr lang="en-US" i="1" dirty="0" err="1"/>
              <a:t>peregre</a:t>
            </a:r>
            <a:r>
              <a:rPr lang="en-US" dirty="0"/>
              <a:t> </a:t>
            </a:r>
            <a:r>
              <a:rPr lang="en-US" dirty="0" smtClean="0"/>
              <a:t>"</a:t>
            </a:r>
            <a:r>
              <a:rPr lang="en-US" dirty="0"/>
              <a:t>abroad," properly "from abroad, found outside Roman territory," from </a:t>
            </a:r>
            <a:r>
              <a:rPr lang="en-US" i="1" dirty="0" smtClean="0"/>
              <a:t>per-</a:t>
            </a:r>
            <a:r>
              <a:rPr lang="en-US" dirty="0" smtClean="0"/>
              <a:t>+</a:t>
            </a:r>
            <a:r>
              <a:rPr lang="en-US" dirty="0"/>
              <a:t> </a:t>
            </a:r>
            <a:r>
              <a:rPr lang="en-US" i="1" dirty="0" err="1"/>
              <a:t>agri</a:t>
            </a:r>
            <a:r>
              <a:rPr lang="en-US" dirty="0"/>
              <a:t>, </a:t>
            </a:r>
            <a:r>
              <a:rPr lang="en-US" dirty="0" smtClean="0"/>
              <a:t>"</a:t>
            </a:r>
            <a:r>
              <a:rPr lang="en-US" dirty="0"/>
              <a:t>field, territory, land, country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Peregrination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953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" y="152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252" y="152400"/>
            <a:ext cx="213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Peregrine Falcon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Positive</a:t>
            </a:r>
            <a:endParaRPr lang="en-US" dirty="0"/>
          </a:p>
          <a:p>
            <a:r>
              <a:rPr lang="en-US" dirty="0" smtClean="0"/>
              <a:t>Etymology: </a:t>
            </a:r>
            <a:r>
              <a:rPr lang="en-US" dirty="0" smtClean="0"/>
              <a:t>Latin</a:t>
            </a:r>
            <a:r>
              <a:rPr lang="en-US" dirty="0"/>
              <a:t> </a:t>
            </a:r>
            <a:r>
              <a:rPr lang="en-US" i="1" dirty="0" err="1"/>
              <a:t>redolens</a:t>
            </a:r>
            <a:r>
              <a:rPr lang="en-US" i="1" dirty="0"/>
              <a:t> </a:t>
            </a:r>
            <a:r>
              <a:rPr lang="en-US" dirty="0"/>
              <a:t>smelling (of), from </a:t>
            </a:r>
            <a:r>
              <a:rPr lang="en-US" i="1" dirty="0" err="1"/>
              <a:t>redolēre</a:t>
            </a:r>
            <a:r>
              <a:rPr lang="en-US" i="1" dirty="0"/>
              <a:t> </a:t>
            </a:r>
            <a:r>
              <a:rPr lang="en-US" dirty="0" smtClean="0"/>
              <a:t>to give</a:t>
            </a:r>
            <a:r>
              <a:rPr lang="en-US" dirty="0"/>
              <a:t> off an </a:t>
            </a:r>
            <a:r>
              <a:rPr lang="en-US" dirty="0" smtClean="0"/>
              <a:t>odor</a:t>
            </a:r>
            <a:r>
              <a:rPr lang="en-US" dirty="0"/>
              <a:t>,  </a:t>
            </a:r>
            <a:r>
              <a:rPr lang="en-US" i="1" dirty="0" err="1"/>
              <a:t>olēre</a:t>
            </a:r>
            <a:r>
              <a:rPr lang="en-US" i="1" dirty="0"/>
              <a:t> </a:t>
            </a:r>
            <a:r>
              <a:rPr lang="en-US" dirty="0"/>
              <a:t>to smell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Redolent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048000" cy="290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Positive</a:t>
            </a:r>
            <a:endParaRPr lang="en-US" dirty="0"/>
          </a:p>
          <a:p>
            <a:r>
              <a:rPr lang="en-US" dirty="0"/>
              <a:t>Etymology</a:t>
            </a:r>
            <a:r>
              <a:rPr lang="en-US" dirty="0" smtClean="0"/>
              <a:t>:</a:t>
            </a:r>
            <a:r>
              <a:rPr lang="en-US" dirty="0"/>
              <a:t> Latin </a:t>
            </a:r>
            <a:r>
              <a:rPr lang="en-US" i="1" dirty="0" err="1"/>
              <a:t>refulgēre</a:t>
            </a:r>
            <a:r>
              <a:rPr lang="en-US" i="1" dirty="0"/>
              <a:t> </a:t>
            </a:r>
            <a:r>
              <a:rPr lang="en-US" dirty="0"/>
              <a:t>to shine brightly, from </a:t>
            </a:r>
            <a:r>
              <a:rPr lang="en-US" u="sng" dirty="0"/>
              <a:t>re- </a:t>
            </a:r>
            <a:r>
              <a:rPr lang="en-US" dirty="0"/>
              <a:t>+</a:t>
            </a:r>
            <a:r>
              <a:rPr lang="en-US" i="1" dirty="0" err="1"/>
              <a:t>fulgēre</a:t>
            </a:r>
            <a:r>
              <a:rPr lang="en-US" i="1" dirty="0"/>
              <a:t> </a:t>
            </a:r>
            <a:r>
              <a:rPr lang="en-US" dirty="0"/>
              <a:t>to shine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Refulgent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5029200" cy="33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Neutral</a:t>
            </a:r>
            <a:endParaRPr lang="en-US" dirty="0"/>
          </a:p>
          <a:p>
            <a:r>
              <a:rPr lang="en-US" dirty="0"/>
              <a:t>Etymology</a:t>
            </a:r>
            <a:r>
              <a:rPr lang="en-US" dirty="0" smtClean="0"/>
              <a:t>:  </a:t>
            </a:r>
            <a:r>
              <a:rPr lang="en-US" dirty="0"/>
              <a:t>Hebrew, literally: ear of grain; the word </a:t>
            </a:r>
            <a:r>
              <a:rPr lang="en-US" dirty="0" smtClean="0"/>
              <a:t>issued</a:t>
            </a:r>
            <a:r>
              <a:rPr lang="en-US" dirty="0"/>
              <a:t> in the Old Testament by the </a:t>
            </a:r>
            <a:r>
              <a:rPr lang="en-US" dirty="0" err="1"/>
              <a:t>Gileadites</a:t>
            </a:r>
            <a:r>
              <a:rPr lang="en-US" dirty="0"/>
              <a:t> as a </a:t>
            </a:r>
            <a:r>
              <a:rPr lang="en-US" dirty="0" smtClean="0"/>
              <a:t>test-word</a:t>
            </a:r>
            <a:r>
              <a:rPr lang="en-US" dirty="0"/>
              <a:t> for the </a:t>
            </a:r>
            <a:r>
              <a:rPr lang="en-US" dirty="0" err="1"/>
              <a:t>Ephraimites</a:t>
            </a:r>
            <a:r>
              <a:rPr lang="en-US" dirty="0"/>
              <a:t>, who could not pronounce </a:t>
            </a:r>
            <a:r>
              <a:rPr lang="en-US" dirty="0" smtClean="0"/>
              <a:t>the sound</a:t>
            </a:r>
            <a:r>
              <a:rPr lang="en-US" dirty="0"/>
              <a:t> </a:t>
            </a:r>
            <a:r>
              <a:rPr lang="en-US" i="1" dirty="0" err="1"/>
              <a:t>sh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dirty="0"/>
              <a:t>Judges 12:4-6)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Shibboleth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24350"/>
            <a:ext cx="3352800" cy="235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7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Connotation: Neutral</a:t>
            </a:r>
          </a:p>
          <a:p>
            <a:r>
              <a:rPr lang="en-US" sz="2800" dirty="0" smtClean="0"/>
              <a:t>Etymology-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Medieval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Latin tyro, variant of Latin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young soldier, recruit,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beginner"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s2.mm.bing.net/th?id=HN.607988874822615176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0420" y="3124200"/>
            <a:ext cx="3014472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3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Unremitting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negative</a:t>
            </a:r>
          </a:p>
          <a:p>
            <a:r>
              <a:rPr lang="en-US" dirty="0" smtClean="0"/>
              <a:t>Etymology:</a:t>
            </a:r>
            <a:r>
              <a:rPr lang="en-US" dirty="0"/>
              <a:t> </a:t>
            </a:r>
            <a:r>
              <a:rPr lang="en-US" dirty="0" smtClean="0"/>
              <a:t>from</a:t>
            </a:r>
            <a:r>
              <a:rPr lang="en-US" dirty="0"/>
              <a:t> </a:t>
            </a:r>
            <a:r>
              <a:rPr lang="en-US" i="1" dirty="0" smtClean="0"/>
              <a:t>un-</a:t>
            </a:r>
            <a:r>
              <a:rPr lang="en-US" dirty="0"/>
              <a:t> </a:t>
            </a:r>
            <a:r>
              <a:rPr lang="en-US" dirty="0" smtClean="0"/>
              <a:t>"</a:t>
            </a:r>
            <a:r>
              <a:rPr lang="en-US" dirty="0"/>
              <a:t>not" + </a:t>
            </a:r>
            <a:r>
              <a:rPr lang="en-US" i="1" dirty="0" err="1" smtClean="0"/>
              <a:t>remittere</a:t>
            </a:r>
            <a:r>
              <a:rPr lang="en-US" i="1" dirty="0"/>
              <a:t> </a:t>
            </a:r>
            <a:r>
              <a:rPr lang="en-US" dirty="0" smtClean="0"/>
              <a:t>to send</a:t>
            </a:r>
            <a:r>
              <a:rPr lang="en-US" dirty="0"/>
              <a:t> back, let go back, concede, allow</a:t>
            </a:r>
            <a:r>
              <a:rPr lang="en-US" dirty="0"/>
              <a:t> </a:t>
            </a:r>
            <a:endParaRPr lang="en-US" dirty="0" smtClean="0"/>
          </a:p>
        </p:txBody>
      </p:sp>
      <p:pic>
        <p:nvPicPr>
          <p:cNvPr id="89092" name="Picture 4" descr="http://images.sodahead.com/polls/000014489/polls_homework_3856_422601.gif_poll_x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352800"/>
            <a:ext cx="3276600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9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cclamation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Connotation: Positive</a:t>
            </a:r>
          </a:p>
          <a:p>
            <a:pPr algn="l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Etymology- Latin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acclamatio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"a calling, exclamation, shout of approval,"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ad-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"toward"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clamare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"cry out" (see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claim). </a:t>
            </a:r>
          </a:p>
          <a:p>
            <a:pPr algn="l"/>
            <a:endParaRPr lang="en-US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throughanewlens.files.wordpress.com/2010/05/yes_ma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399"/>
            <a:ext cx="3733800" cy="2987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2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Vacillate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Connotation: negative</a:t>
            </a:r>
          </a:p>
          <a:p>
            <a:r>
              <a:rPr lang="en-US" dirty="0" smtClean="0"/>
              <a:t>Etymology:</a:t>
            </a:r>
            <a:r>
              <a:rPr lang="en-US" dirty="0"/>
              <a:t> </a:t>
            </a:r>
            <a:r>
              <a:rPr lang="en-US" dirty="0" smtClean="0"/>
              <a:t>Latin</a:t>
            </a:r>
            <a:r>
              <a:rPr lang="en-US" dirty="0"/>
              <a:t> </a:t>
            </a:r>
            <a:r>
              <a:rPr lang="en-US" i="1" dirty="0" err="1"/>
              <a:t>vacillatus</a:t>
            </a:r>
            <a:r>
              <a:rPr lang="en-US" dirty="0"/>
              <a:t>, </a:t>
            </a:r>
            <a:r>
              <a:rPr lang="en-US" dirty="0" smtClean="0"/>
              <a:t>"</a:t>
            </a:r>
            <a:r>
              <a:rPr lang="en-US" dirty="0"/>
              <a:t>sway to and fro; </a:t>
            </a:r>
            <a:r>
              <a:rPr lang="en-US" dirty="0" smtClean="0"/>
              <a:t>hesitate.”Meaning </a:t>
            </a:r>
            <a:r>
              <a:rPr lang="en-US" dirty="0"/>
              <a:t>"to waver between two opinions </a:t>
            </a:r>
            <a:r>
              <a:rPr lang="en-US" dirty="0" smtClean="0"/>
              <a:t>or </a:t>
            </a:r>
            <a:r>
              <a:rPr lang="en-US" dirty="0"/>
              <a:t>courses" is recorded from 1620s.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8066" name="Picture 2" descr="http://changeyourteam.com/wp-content/uploads/2014/04/indecisive-blog-shutterstock_166436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3581400"/>
            <a:ext cx="4495800" cy="299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7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Vituperative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negative</a:t>
            </a:r>
          </a:p>
          <a:p>
            <a:r>
              <a:rPr lang="en-US" dirty="0" smtClean="0"/>
              <a:t>Etymology:  </a:t>
            </a:r>
            <a:r>
              <a:rPr lang="en-US" dirty="0" smtClean="0"/>
              <a:t>Latin</a:t>
            </a:r>
            <a:r>
              <a:rPr lang="en-US" dirty="0"/>
              <a:t> </a:t>
            </a:r>
            <a:r>
              <a:rPr lang="en-US" i="1" dirty="0" err="1"/>
              <a:t>vituperāre</a:t>
            </a:r>
            <a:r>
              <a:rPr lang="en-US" i="1" dirty="0"/>
              <a:t> </a:t>
            </a:r>
            <a:r>
              <a:rPr lang="en-US" dirty="0"/>
              <a:t>to blame, from </a:t>
            </a:r>
            <a:r>
              <a:rPr lang="en-US" i="1" dirty="0" err="1"/>
              <a:t>vitium</a:t>
            </a:r>
            <a:r>
              <a:rPr lang="en-US" i="1" dirty="0"/>
              <a:t> </a:t>
            </a:r>
            <a:r>
              <a:rPr lang="en-US" dirty="0" smtClean="0"/>
              <a:t>a defect</a:t>
            </a:r>
            <a:r>
              <a:rPr lang="en-US" dirty="0"/>
              <a:t> + </a:t>
            </a:r>
            <a:r>
              <a:rPr lang="en-US" i="1" dirty="0" err="1"/>
              <a:t>parāre</a:t>
            </a:r>
            <a:r>
              <a:rPr lang="en-US" i="1" dirty="0"/>
              <a:t> </a:t>
            </a:r>
            <a:r>
              <a:rPr lang="en-US" dirty="0"/>
              <a:t>to make</a:t>
            </a:r>
            <a:endParaRPr lang="en-US" dirty="0" smtClean="0"/>
          </a:p>
        </p:txBody>
      </p:sp>
      <p:pic>
        <p:nvPicPr>
          <p:cNvPr id="87042" name="Picture 2" descr="http://images.sodahead.com/polls/000335359/polls_scolding_0345_424529_poll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76600"/>
            <a:ext cx="3295650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8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Connotation: Positive</a:t>
            </a:r>
          </a:p>
          <a:p>
            <a:r>
              <a:rPr lang="en-US" dirty="0" smtClean="0"/>
              <a:t>Etymology</a:t>
            </a:r>
            <a:r>
              <a:rPr lang="en-US" dirty="0"/>
              <a:t>: </a:t>
            </a:r>
            <a:r>
              <a:rPr lang="en-US" dirty="0" smtClean="0"/>
              <a:t>Greek </a:t>
            </a:r>
            <a:r>
              <a:rPr lang="en-US" dirty="0" err="1"/>
              <a:t>boukolikós</a:t>
            </a:r>
            <a:r>
              <a:rPr lang="en-US" dirty="0"/>
              <a:t> </a:t>
            </a:r>
            <a:r>
              <a:rPr lang="en-US" dirty="0" smtClean="0"/>
              <a:t> rustic</a:t>
            </a:r>
            <a:r>
              <a:rPr lang="en-US" dirty="0"/>
              <a:t>, equivalent to </a:t>
            </a:r>
            <a:r>
              <a:rPr lang="en-US" dirty="0" err="1"/>
              <a:t>boukól</a:t>
            </a:r>
            <a:r>
              <a:rPr lang="en-US" dirty="0"/>
              <a:t> </a:t>
            </a:r>
            <a:r>
              <a:rPr lang="en-US" dirty="0" smtClean="0"/>
              <a:t> herdsman (</a:t>
            </a:r>
            <a:r>
              <a:rPr lang="en-US" dirty="0" err="1" smtClean="0"/>
              <a:t>boûs</a:t>
            </a:r>
            <a:r>
              <a:rPr lang="en-US" dirty="0" smtClean="0"/>
              <a:t> </a:t>
            </a:r>
            <a:r>
              <a:rPr lang="en-US" dirty="0"/>
              <a:t>ox + -</a:t>
            </a:r>
            <a:r>
              <a:rPr lang="en-US" dirty="0" err="1"/>
              <a:t>kolos</a:t>
            </a:r>
            <a:r>
              <a:rPr lang="en-US" dirty="0"/>
              <a:t> </a:t>
            </a:r>
            <a:r>
              <a:rPr lang="en-US" dirty="0" smtClean="0"/>
              <a:t>keeper)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399"/>
            <a:ext cx="3806190" cy="253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2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Calumniate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Connotation: Negative</a:t>
            </a:r>
          </a:p>
          <a:p>
            <a:r>
              <a:rPr lang="en-US" sz="3600" dirty="0"/>
              <a:t>Etymology: </a:t>
            </a:r>
            <a:r>
              <a:rPr lang="en-US" sz="3600" dirty="0" smtClean="0"/>
              <a:t>Latin </a:t>
            </a:r>
            <a:r>
              <a:rPr lang="en-US" sz="3600" dirty="0" err="1"/>
              <a:t>calumniātus</a:t>
            </a:r>
            <a:r>
              <a:rPr lang="en-US" sz="3600" dirty="0"/>
              <a:t> </a:t>
            </a:r>
            <a:r>
              <a:rPr lang="en-US" sz="3600" dirty="0" smtClean="0"/>
              <a:t> to </a:t>
            </a:r>
            <a:r>
              <a:rPr lang="en-US" sz="3600" dirty="0"/>
              <a:t>accuse falsely, </a:t>
            </a:r>
            <a:r>
              <a:rPr lang="en-US" sz="3600" dirty="0" smtClean="0"/>
              <a:t>trick</a:t>
            </a:r>
            <a:endParaRPr lang="en-US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3124200" cy="207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Connotation: Neutral</a:t>
            </a:r>
          </a:p>
          <a:p>
            <a:r>
              <a:rPr lang="en-US" dirty="0"/>
              <a:t>Etymology: </a:t>
            </a:r>
            <a:r>
              <a:rPr lang="en-US" dirty="0"/>
              <a:t>Old English </a:t>
            </a:r>
            <a:r>
              <a:rPr lang="en-US" i="1" dirty="0" err="1"/>
              <a:t>cearig</a:t>
            </a:r>
            <a:r>
              <a:rPr lang="en-US" i="1" dirty="0"/>
              <a:t>;</a:t>
            </a:r>
            <a:r>
              <a:rPr lang="en-US" dirty="0"/>
              <a:t> related to </a:t>
            </a:r>
            <a:r>
              <a:rPr lang="en-US" i="1" dirty="0" err="1" smtClean="0"/>
              <a:t>caru</a:t>
            </a:r>
            <a:r>
              <a:rPr lang="en-US" i="1" dirty="0" smtClean="0"/>
              <a:t> </a:t>
            </a:r>
            <a:r>
              <a:rPr lang="en-US" u="sng" dirty="0" smtClean="0"/>
              <a:t>care</a:t>
            </a:r>
            <a:r>
              <a:rPr lang="en-US" dirty="0"/>
              <a:t>, Old High German </a:t>
            </a:r>
            <a:r>
              <a:rPr lang="en-US" i="1" dirty="0" err="1"/>
              <a:t>charag</a:t>
            </a:r>
            <a:r>
              <a:rPr lang="en-US" dirty="0"/>
              <a:t> sorrowful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62850"/>
            <a:ext cx="2452687" cy="21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5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Connotation: Negative</a:t>
            </a:r>
          </a:p>
          <a:p>
            <a:r>
              <a:rPr lang="en-US" dirty="0" smtClean="0"/>
              <a:t>Etymology</a:t>
            </a:r>
            <a:r>
              <a:rPr lang="en-US" dirty="0" smtClean="0"/>
              <a:t>: </a:t>
            </a:r>
            <a:r>
              <a:rPr lang="en-US" dirty="0" smtClean="0"/>
              <a:t>Latin </a:t>
            </a:r>
            <a:r>
              <a:rPr lang="en-US" i="1" dirty="0" err="1" smtClean="0"/>
              <a:t>collusionem</a:t>
            </a:r>
            <a:r>
              <a:rPr lang="en-US" dirty="0"/>
              <a:t> </a:t>
            </a:r>
            <a:r>
              <a:rPr lang="en-US" dirty="0" smtClean="0"/>
              <a:t>"</a:t>
            </a:r>
            <a:r>
              <a:rPr lang="en-US" dirty="0"/>
              <a:t>act of colluding," </a:t>
            </a:r>
            <a:r>
              <a:rPr lang="en-US" dirty="0" smtClean="0"/>
              <a:t>from</a:t>
            </a:r>
            <a:r>
              <a:rPr lang="en-US" dirty="0"/>
              <a:t> </a:t>
            </a:r>
            <a:r>
              <a:rPr lang="en-US" i="1" dirty="0"/>
              <a:t>com-</a:t>
            </a:r>
            <a:r>
              <a:rPr lang="en-US" dirty="0"/>
              <a:t> "together" </a:t>
            </a:r>
            <a:r>
              <a:rPr lang="en-US" dirty="0" smtClean="0"/>
              <a:t>+</a:t>
            </a:r>
            <a:r>
              <a:rPr lang="en-US" i="1" dirty="0" err="1"/>
              <a:t>ludere</a:t>
            </a:r>
            <a:r>
              <a:rPr lang="en-US" dirty="0"/>
              <a:t> "to play," from </a:t>
            </a:r>
            <a:r>
              <a:rPr lang="en-US" i="1" dirty="0" err="1"/>
              <a:t>ludus</a:t>
            </a:r>
            <a:r>
              <a:rPr lang="en-US" dirty="0"/>
              <a:t> "game" 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3733800" cy="329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" y="21336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DILETTANTE</a:t>
            </a:r>
            <a:endParaRPr lang="en-US" sz="80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" y="1626002"/>
            <a:ext cx="65760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smtClean="0">
                <a:solidFill>
                  <a:prstClr val="black"/>
                </a:solidFill>
              </a:rPr>
              <a:t>CONNOTATION: NEGATIVE</a:t>
            </a:r>
          </a:p>
          <a:p>
            <a:pPr defTabSz="457200"/>
            <a:endParaRPr lang="en-US" sz="3600" dirty="0">
              <a:solidFill>
                <a:prstClr val="black"/>
              </a:solidFill>
            </a:endParaRPr>
          </a:p>
          <a:p>
            <a:pPr defTabSz="457200"/>
            <a:r>
              <a:rPr lang="en-US" sz="2800" dirty="0">
                <a:solidFill>
                  <a:prstClr val="black"/>
                </a:solidFill>
              </a:rPr>
              <a:t>ETYMOLOGY: 1733, borrowing of It. dilettante "lover of music or painting," from </a:t>
            </a:r>
            <a:r>
              <a:rPr lang="en-US" sz="2800" dirty="0" err="1">
                <a:solidFill>
                  <a:prstClr val="black"/>
                </a:solidFill>
              </a:rPr>
              <a:t>dilettare</a:t>
            </a:r>
            <a:r>
              <a:rPr lang="en-US" sz="2800" dirty="0">
                <a:solidFill>
                  <a:prstClr val="black"/>
                </a:solidFill>
              </a:rPr>
              <a:t> "to delight," from L. </a:t>
            </a:r>
            <a:r>
              <a:rPr lang="en-US" sz="2800" dirty="0" err="1">
                <a:solidFill>
                  <a:prstClr val="black"/>
                </a:solidFill>
              </a:rPr>
              <a:t>delectare</a:t>
            </a:r>
            <a:r>
              <a:rPr lang="en-US" sz="2800" dirty="0">
                <a:solidFill>
                  <a:prstClr val="black"/>
                </a:solidFill>
              </a:rPr>
              <a:t> (see </a:t>
            </a:r>
            <a:r>
              <a:rPr lang="en-US" sz="2800" dirty="0">
                <a:solidFill>
                  <a:prstClr val="black"/>
                </a:solidFill>
                <a:hlinkClick r:id="rId2"/>
              </a:rPr>
              <a:t>delight</a:t>
            </a:r>
            <a:r>
              <a:rPr lang="en-US" sz="2800" dirty="0">
                <a:solidFill>
                  <a:prstClr val="black"/>
                </a:solidFill>
              </a:rPr>
              <a:t> ). </a:t>
            </a:r>
            <a:endParaRPr lang="en-US" sz="2800" dirty="0" smtClean="0">
              <a:solidFill>
                <a:prstClr val="black"/>
              </a:solidFill>
            </a:endParaRPr>
          </a:p>
          <a:p>
            <a:pPr defTabSz="457200"/>
            <a:endParaRPr lang="en-US" sz="2800" dirty="0">
              <a:solidFill>
                <a:prstClr val="black"/>
              </a:solidFill>
            </a:endParaRPr>
          </a:p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Originally </a:t>
            </a:r>
            <a:r>
              <a:rPr lang="en-US" sz="2800" dirty="0">
                <a:solidFill>
                  <a:prstClr val="black"/>
                </a:solidFill>
              </a:rPr>
              <a:t>without negative connotation, "devoted amateur," the pejorative sense emerged late 18c. by contrast with professional. </a:t>
            </a:r>
          </a:p>
          <a:p>
            <a:pPr defTabSz="457200"/>
            <a:endParaRPr lang="en-US" sz="3600" dirty="0">
              <a:solidFill>
                <a:prstClr val="black"/>
              </a:solidFill>
            </a:endParaRPr>
          </a:p>
          <a:p>
            <a:pPr defTabSz="457200"/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5521"/>
            <a:ext cx="3075747" cy="30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0" y="381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Imperturbable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g.cz/wp-content/uploads/2014/06/lazy_ca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640" y="3810000"/>
            <a:ext cx="4590360" cy="304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4800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Connotation: neutral </a:t>
            </a:r>
          </a:p>
          <a:p>
            <a:pPr algn="l"/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Etymology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Latin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 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perturbare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to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perturb </a:t>
            </a:r>
          </a:p>
          <a:p>
            <a:pPr algn="l"/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structure: prefix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means “not” or “in”; suffix 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able-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meaning “able to be”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trada.com/wp-content/uploads/2012/08/growt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76600"/>
            <a:ext cx="4572000" cy="3429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77000" cy="4389120"/>
          </a:xfrm>
        </p:spPr>
        <p:txBody>
          <a:bodyPr/>
          <a:lstStyle/>
          <a:p>
            <a:r>
              <a:rPr lang="en-US" dirty="0" smtClean="0"/>
              <a:t>Connotation: </a:t>
            </a:r>
            <a:r>
              <a:rPr lang="en-US" dirty="0" smtClean="0"/>
              <a:t>neutral</a:t>
            </a:r>
            <a:endParaRPr lang="en-US" dirty="0" smtClean="0"/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Etymology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incrementum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 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increscere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to increase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Structure: prefix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means “into”; noun suffix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ment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means the action or process of doing something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RespondGraphMast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ppt/theme/theme4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chn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9.xml><?xml version="1.0" encoding="utf-8"?>
<a:theme xmlns:a="http://schemas.openxmlformats.org/drawingml/2006/main" name="iRespondQuestionMast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279</TotalTime>
  <Words>295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Civic</vt:lpstr>
      <vt:lpstr>Flow</vt:lpstr>
      <vt:lpstr>Integral</vt:lpstr>
      <vt:lpstr>Hardcover</vt:lpstr>
      <vt:lpstr>Technic</vt:lpstr>
      <vt:lpstr>Office Theme</vt:lpstr>
      <vt:lpstr>1_Office Theme</vt:lpstr>
      <vt:lpstr>Metropolitan</vt:lpstr>
      <vt:lpstr>iRespondQuestionMaster</vt:lpstr>
      <vt:lpstr>iRespondGraphMaster</vt:lpstr>
      <vt:lpstr>Vocabulary Unit 9</vt:lpstr>
      <vt:lpstr>Acclamation</vt:lpstr>
      <vt:lpstr>Bucolic</vt:lpstr>
      <vt:lpstr>Calumniate</vt:lpstr>
      <vt:lpstr>Chary</vt:lpstr>
      <vt:lpstr>Collusion</vt:lpstr>
      <vt:lpstr>PowerPoint Presentation</vt:lpstr>
      <vt:lpstr>Imperturbable</vt:lpstr>
      <vt:lpstr>Increment</vt:lpstr>
      <vt:lpstr>Mandate </vt:lpstr>
      <vt:lpstr>Paltry</vt:lpstr>
      <vt:lpstr>Paroxysm</vt:lpstr>
      <vt:lpstr>Pedantry</vt:lpstr>
      <vt:lpstr>Peregrination</vt:lpstr>
      <vt:lpstr>Redolent</vt:lpstr>
      <vt:lpstr>Refulgent</vt:lpstr>
      <vt:lpstr>Shibboleth</vt:lpstr>
      <vt:lpstr>Tyro</vt:lpstr>
      <vt:lpstr>Unremitting</vt:lpstr>
      <vt:lpstr>Vacillate</vt:lpstr>
      <vt:lpstr>Vituperative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Bucolic</dc:title>
  <dc:creator>Sydnie</dc:creator>
  <cp:lastModifiedBy>Stephanie Tatum</cp:lastModifiedBy>
  <cp:revision>14</cp:revision>
  <dcterms:created xsi:type="dcterms:W3CDTF">2014-08-17T02:11:36Z</dcterms:created>
  <dcterms:modified xsi:type="dcterms:W3CDTF">2015-03-29T17:00:59Z</dcterms:modified>
</cp:coreProperties>
</file>