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9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8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97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7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5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9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7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6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8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3E3FA6-7355-45F9-BA28-298C3406C3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1F6F50-BBA3-45FA-A565-859406DE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They Say, I Say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76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Synthesis Worksheet</a:t>
            </a:r>
            <a:br>
              <a:rPr lang="en-US" dirty="0" smtClean="0"/>
            </a:br>
            <a:r>
              <a:rPr lang="en-US" sz="3100" dirty="0" smtClean="0"/>
              <a:t>(See </a:t>
            </a:r>
            <a:r>
              <a:rPr lang="en-US" sz="3100" i="1" dirty="0" smtClean="0"/>
              <a:t>From Inquiry to Academic Writing </a:t>
            </a:r>
            <a:r>
              <a:rPr lang="en-US" sz="3100" dirty="0" smtClean="0"/>
              <a:t>Ch. 7 p. 9)</a:t>
            </a:r>
            <a:endParaRPr lang="en-US" sz="31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76835"/>
              </p:ext>
            </p:extLst>
          </p:nvPr>
        </p:nvGraphicFramePr>
        <p:xfrm>
          <a:off x="1295400" y="2557463"/>
          <a:ext cx="9601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2125980"/>
                <a:gridCol w="1714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 and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Gist</a:t>
                      </a:r>
                      <a:r>
                        <a:rPr lang="en-US" baseline="0" dirty="0" smtClean="0"/>
                        <a:t> of Argument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Examples/ Illustrations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Counterarguments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 Think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Ethnic historian Ronald</a:t>
                      </a: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Takaki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“Policies Strategies and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inequality urban areas where ethnic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minorities live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poverty and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squalor.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housing, schools,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Racial equality has been poverty is an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problem not a systemic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multiethnic connection makes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want to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into his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 more deeply.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5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the </a:t>
            </a:r>
            <a:r>
              <a:rPr lang="en-US" dirty="0" smtClean="0"/>
              <a:t>Issue</a:t>
            </a:r>
            <a:br>
              <a:rPr lang="en-US" dirty="0" smtClean="0"/>
            </a:br>
            <a:r>
              <a:rPr lang="en-US" sz="3600" dirty="0" smtClean="0"/>
              <a:t>(choose one)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Americans have always believed that _____.</a:t>
            </a:r>
          </a:p>
          <a:p>
            <a:r>
              <a:rPr lang="en-US" sz="3200" dirty="0" smtClean="0"/>
              <a:t>Conventional wisdom has it that _____.</a:t>
            </a:r>
          </a:p>
          <a:p>
            <a:r>
              <a:rPr lang="en-US" sz="3200" dirty="0" smtClean="0"/>
              <a:t>Common sense seems to dictate that _____.</a:t>
            </a:r>
          </a:p>
          <a:p>
            <a:r>
              <a:rPr lang="en-US" sz="3200" dirty="0" smtClean="0"/>
              <a:t>The standard way of thinking about issue X is _____.</a:t>
            </a:r>
          </a:p>
          <a:p>
            <a:r>
              <a:rPr lang="en-US" sz="3200" dirty="0" smtClean="0"/>
              <a:t>Many people assume that </a:t>
            </a:r>
            <a:r>
              <a:rPr lang="en-US" sz="3200" dirty="0"/>
              <a:t>_____.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0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Nature of 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it comes to issue X, most of us readily agree that _____.  Where this agreement usually ends, however, is on the questions of _____.  Whereas some are convinced that _____, others maintain that </a:t>
            </a:r>
            <a:r>
              <a:rPr lang="en-US" sz="3600" dirty="0"/>
              <a:t>_____.</a:t>
            </a:r>
          </a:p>
        </p:txBody>
      </p:sp>
    </p:spTree>
    <p:extLst>
      <p:ext uri="{BB962C8B-B14F-4D97-AF65-F5344CB8AC3E}">
        <p14:creationId xmlns:p14="http://schemas.microsoft.com/office/powerpoint/2010/main" val="148285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discussions of X, one controversial issue has been _____.  On the one hand, _____ argues _____.  On the other hand, _____ contends _____.  Others even maintain _____.  My own view is </a:t>
            </a:r>
            <a:r>
              <a:rPr lang="en-US" sz="3600" dirty="0"/>
              <a:t>_____.</a:t>
            </a:r>
          </a:p>
        </p:txBody>
      </p:sp>
    </p:spTree>
    <p:extLst>
      <p:ext uri="{BB962C8B-B14F-4D97-AF65-F5344CB8AC3E}">
        <p14:creationId xmlns:p14="http://schemas.microsoft.com/office/powerpoint/2010/main" val="223678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Narration of Personal </a:t>
            </a:r>
            <a:r>
              <a:rPr lang="en-US" dirty="0"/>
              <a:t>Interest</a:t>
            </a:r>
            <a:br>
              <a:rPr lang="en-US" dirty="0"/>
            </a:br>
            <a:r>
              <a:rPr lang="en-US" sz="3600" dirty="0"/>
              <a:t>(choose one)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have always believed that _____.</a:t>
            </a:r>
          </a:p>
          <a:p>
            <a:r>
              <a:rPr lang="en-US" sz="2800" dirty="0" smtClean="0"/>
              <a:t>When I was a child, I used to think that _____.</a:t>
            </a:r>
          </a:p>
          <a:p>
            <a:r>
              <a:rPr lang="en-US" sz="2800" dirty="0" smtClean="0"/>
              <a:t>Although I should know better by now, I cannot help thinking that _____.</a:t>
            </a:r>
          </a:p>
          <a:p>
            <a:r>
              <a:rPr lang="en-US" sz="2800" dirty="0" smtClean="0"/>
              <a:t>At the same time that I believe</a:t>
            </a:r>
            <a:r>
              <a:rPr lang="en-US" sz="2800" dirty="0"/>
              <a:t> </a:t>
            </a:r>
            <a:r>
              <a:rPr lang="en-US" sz="2800" dirty="0" smtClean="0"/>
              <a:t>_____, I also believe </a:t>
            </a:r>
            <a:r>
              <a:rPr lang="en-US" sz="2800" dirty="0"/>
              <a:t>_____.</a:t>
            </a:r>
          </a:p>
        </p:txBody>
      </p:sp>
    </p:spTree>
    <p:extLst>
      <p:ext uri="{BB962C8B-B14F-4D97-AF65-F5344CB8AC3E}">
        <p14:creationId xmlns:p14="http://schemas.microsoft.com/office/powerpoint/2010/main" val="199348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Assertion of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Defenders of issue X cannot have it both ways.  Their assertion that _____ is contradicted by their claim that _____.  Therefore, </a:t>
            </a:r>
            <a:r>
              <a:rPr lang="en-US" sz="4000" dirty="0" smtClean="0"/>
              <a:t>_____ should </a:t>
            </a:r>
            <a:r>
              <a:rPr lang="en-US" sz="4000" dirty="0"/>
              <a:t>_____.</a:t>
            </a:r>
          </a:p>
        </p:txBody>
      </p:sp>
    </p:spTree>
    <p:extLst>
      <p:ext uri="{BB962C8B-B14F-4D97-AF65-F5344CB8AC3E}">
        <p14:creationId xmlns:p14="http://schemas.microsoft.com/office/powerpoint/2010/main" val="403488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075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Put it all together.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2" y="2438400"/>
            <a:ext cx="9601196" cy="3584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In recent discussions of _____ , a controversial issue has been whether _____ .  On the one hand, some argue that _____ .  From this perspective, _____ .  On the other hand, however, others argue that _____ .  In the words of _____ , one of this view’s main proponents, “_____ .”  According to this view, _____ .  In sum, then, the issue is whether _____ or_____ 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My own view is that _____ . Though I concede that _____ , I still maintain that _____ .  For example, _____ .  Although some might object that _____ , I would reply that _____.  The issue is important because _____ 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39575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405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Research Introduction</vt:lpstr>
      <vt:lpstr>Make a Synthesis Worksheet (See From Inquiry to Academic Writing Ch. 7 p. 9)</vt:lpstr>
      <vt:lpstr>Definition of the Issue (choose one)</vt:lpstr>
      <vt:lpstr>Description of the Nature of the Issue</vt:lpstr>
      <vt:lpstr>Classification of Values</vt:lpstr>
      <vt:lpstr>Narration of Personal Interest (choose one)</vt:lpstr>
      <vt:lpstr>Assertion of Claim</vt:lpstr>
      <vt:lpstr>Put it all together.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Introduction</dc:title>
  <dc:creator>Stephanie Tatum</dc:creator>
  <cp:lastModifiedBy>Stephanie Tatum</cp:lastModifiedBy>
  <cp:revision>4</cp:revision>
  <dcterms:created xsi:type="dcterms:W3CDTF">2016-09-14T13:35:31Z</dcterms:created>
  <dcterms:modified xsi:type="dcterms:W3CDTF">2017-02-06T21:40:47Z</dcterms:modified>
</cp:coreProperties>
</file>