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  <p:sldId id="267" r:id="rId9"/>
    <p:sldId id="260" r:id="rId10"/>
    <p:sldId id="261" r:id="rId11"/>
    <p:sldId id="268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Workshop: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Claim statement, topic sentences, transition words and phrases, echo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28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 smtClean="0"/>
              <a:t>standards for DICTION.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College Board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Control a wide-ranging vocabulary used appropriately and effectively.</a:t>
            </a:r>
          </a:p>
          <a:p>
            <a:pPr lvl="1"/>
            <a:endParaRPr lang="en-US" sz="2000" dirty="0"/>
          </a:p>
          <a:p>
            <a:r>
              <a:rPr lang="en-US" sz="2400" dirty="0"/>
              <a:t>Georgia Standards of Excellence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/>
              <a:t>precise language, domain-specific vocabulary, and techniques such as metaphor, simile, and analogy to manage the complexity of the topic.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54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purposeful DICTION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b="1" dirty="0" smtClean="0"/>
              <a:t>PURPOSEFUL DICTION</a:t>
            </a:r>
          </a:p>
          <a:p>
            <a:pPr lvl="1"/>
            <a:r>
              <a:rPr lang="en-US" dirty="0" smtClean="0"/>
              <a:t>Words set the tone and mood </a:t>
            </a:r>
          </a:p>
          <a:p>
            <a:pPr lvl="1"/>
            <a:r>
              <a:rPr lang="en-US" dirty="0" smtClean="0"/>
              <a:t>Seek words that convey the exact meaning of your sentences</a:t>
            </a:r>
          </a:p>
          <a:p>
            <a:pPr lvl="1"/>
            <a:r>
              <a:rPr lang="en-US" dirty="0" smtClean="0"/>
              <a:t>Consider connotation as well as denotation</a:t>
            </a:r>
          </a:p>
          <a:p>
            <a:pPr lvl="1"/>
            <a:r>
              <a:rPr lang="en-US" dirty="0" smtClean="0"/>
              <a:t>Use purposeful vocabulary to decrease wordiness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194583" cy="3638764"/>
          </a:xfrm>
        </p:spPr>
        <p:txBody>
          <a:bodyPr/>
          <a:lstStyle/>
          <a:p>
            <a:r>
              <a:rPr lang="en-US" sz="2000" b="1" dirty="0" smtClean="0"/>
              <a:t>VIVID VOCABULARY</a:t>
            </a:r>
          </a:p>
          <a:p>
            <a:pPr lvl="1"/>
            <a:r>
              <a:rPr lang="en-US" dirty="0" smtClean="0"/>
              <a:t>Replace </a:t>
            </a:r>
            <a:r>
              <a:rPr lang="en-US" b="1" i="1" dirty="0" smtClean="0"/>
              <a:t>AM, ARE, IS, WAS, WERE</a:t>
            </a:r>
          </a:p>
          <a:p>
            <a:pPr lvl="1"/>
            <a:r>
              <a:rPr lang="en-US" dirty="0" smtClean="0"/>
              <a:t>Replace </a:t>
            </a:r>
            <a:r>
              <a:rPr lang="en-US" b="1" i="1" dirty="0" smtClean="0"/>
              <a:t>SAYS</a:t>
            </a:r>
          </a:p>
          <a:p>
            <a:pPr lvl="1"/>
            <a:r>
              <a:rPr lang="en-US" dirty="0" smtClean="0"/>
              <a:t>Eliminate </a:t>
            </a:r>
            <a:r>
              <a:rPr lang="en-US" b="1" i="1" dirty="0" smtClean="0"/>
              <a:t>VERY, REALLY, MANY</a:t>
            </a:r>
          </a:p>
          <a:p>
            <a:pPr lvl="1"/>
            <a:r>
              <a:rPr lang="en-US" dirty="0" smtClean="0"/>
              <a:t>Avoid informal, slang, or general words.  Replace with formal, appropriate, specific words.</a:t>
            </a: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5" y="135146"/>
            <a:ext cx="1196369" cy="168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56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Workshop:</a:t>
            </a:r>
            <a:br>
              <a:rPr lang="en-US" dirty="0" smtClean="0"/>
            </a:b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Varied sentence length and structure, reduced wordiness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83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 smtClean="0"/>
              <a:t>standards for SYNTAX.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College Board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Master a variety of sentence structures, including appropriate use of subordination and coordination.</a:t>
            </a:r>
          </a:p>
          <a:p>
            <a:pPr lvl="1"/>
            <a:endParaRPr lang="en-US" sz="2000" dirty="0"/>
          </a:p>
          <a:p>
            <a:r>
              <a:rPr lang="en-US" sz="2400" dirty="0"/>
              <a:t>Georgia Standards of Excellence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Use </a:t>
            </a:r>
            <a:r>
              <a:rPr lang="en-US" sz="2000" dirty="0"/>
              <a:t>appropriate and varied </a:t>
            </a:r>
            <a:r>
              <a:rPr lang="en-US" sz="2000" dirty="0" smtClean="0"/>
              <a:t>syntax </a:t>
            </a:r>
            <a:r>
              <a:rPr lang="en-US" sz="2000" dirty="0"/>
              <a:t>to </a:t>
            </a:r>
            <a:r>
              <a:rPr lang="en-US" sz="2000" dirty="0" smtClean="0"/>
              <a:t>clarify </a:t>
            </a:r>
            <a:r>
              <a:rPr lang="en-US" sz="2000" dirty="0"/>
              <a:t>the relationships among complex ideas and concepts.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5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Vary your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SENTENCE BEGINNINGS</a:t>
            </a:r>
          </a:p>
          <a:p>
            <a:pPr lvl="1"/>
            <a:r>
              <a:rPr lang="en-US" dirty="0"/>
              <a:t>Adverb</a:t>
            </a:r>
          </a:p>
          <a:p>
            <a:pPr lvl="1"/>
            <a:r>
              <a:rPr lang="en-US" dirty="0"/>
              <a:t>Adjective</a:t>
            </a:r>
          </a:p>
          <a:p>
            <a:pPr lvl="1"/>
            <a:r>
              <a:rPr lang="en-US" dirty="0" smtClean="0"/>
              <a:t>Prepositional phrase</a:t>
            </a:r>
          </a:p>
          <a:p>
            <a:pPr lvl="1"/>
            <a:r>
              <a:rPr lang="en-US" dirty="0" smtClean="0"/>
              <a:t>Verbal phrase</a:t>
            </a:r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023879"/>
            <a:ext cx="5194583" cy="3638764"/>
          </a:xfrm>
        </p:spPr>
        <p:txBody>
          <a:bodyPr/>
          <a:lstStyle/>
          <a:p>
            <a:r>
              <a:rPr lang="en-US" b="1" dirty="0" smtClean="0"/>
              <a:t>SENTENCE STRUCTURES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Compound</a:t>
            </a:r>
          </a:p>
          <a:p>
            <a:pPr lvl="1"/>
            <a:r>
              <a:rPr lang="en-US" dirty="0" smtClean="0"/>
              <a:t>Complex</a:t>
            </a:r>
          </a:p>
          <a:p>
            <a:pPr lvl="1"/>
            <a:r>
              <a:rPr lang="en-US" dirty="0" smtClean="0"/>
              <a:t>Compound-Complex</a:t>
            </a:r>
          </a:p>
          <a:p>
            <a:pPr marL="457200" lvl="1" indent="0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902" y="63850"/>
            <a:ext cx="3166988" cy="1752068"/>
          </a:xfrm>
          <a:prstGeom prst="rect">
            <a:avLst/>
          </a:prstGeom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3817089" y="4186234"/>
            <a:ext cx="5194583" cy="363876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SENTENCE PATTERNS</a:t>
            </a:r>
          </a:p>
          <a:p>
            <a:pPr lvl="1"/>
            <a:r>
              <a:rPr lang="en-US" dirty="0" smtClean="0"/>
              <a:t>Cumulative</a:t>
            </a:r>
          </a:p>
          <a:p>
            <a:pPr lvl="1"/>
            <a:r>
              <a:rPr lang="en-US" dirty="0" smtClean="0"/>
              <a:t>Periodic </a:t>
            </a:r>
          </a:p>
          <a:p>
            <a:pPr marL="457200" lvl="1" indent="0">
              <a:buFont typeface="Wingdings 2" charset="2"/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5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28739" cy="970450"/>
          </a:xfrm>
        </p:spPr>
        <p:txBody>
          <a:bodyPr/>
          <a:lstStyle/>
          <a:p>
            <a:r>
              <a:rPr lang="en-US" dirty="0" smtClean="0"/>
              <a:t>Take a look at the standards for ORGANIZATION.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203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College Board:</a:t>
            </a:r>
          </a:p>
          <a:p>
            <a:pPr lvl="1"/>
            <a:r>
              <a:rPr lang="en-US" sz="2000" dirty="0" smtClean="0"/>
              <a:t>Use logical organization, enhanced by specific techniques to increase coherence, such as repetition, transitions, and emphasis.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Georgia Standards of Excellence:</a:t>
            </a:r>
          </a:p>
          <a:p>
            <a:pPr lvl="1"/>
            <a:r>
              <a:rPr lang="en-US" sz="2000" dirty="0"/>
              <a:t>Introduce a topic; organize complex ideas, concepts, and information so that each new element builds on that which precedes it to create a unified </a:t>
            </a:r>
            <a:r>
              <a:rPr lang="en-US" sz="2000" dirty="0" smtClean="0"/>
              <a:t>whole.</a:t>
            </a:r>
            <a:endParaRPr lang="en-US" sz="2000" dirty="0"/>
          </a:p>
          <a:p>
            <a:pPr lvl="1"/>
            <a:r>
              <a:rPr lang="en-US" sz="2000" dirty="0" smtClean="0"/>
              <a:t>Use </a:t>
            </a:r>
            <a:r>
              <a:rPr lang="en-US" sz="2000" dirty="0"/>
              <a:t>appropriate and varied transitions and syntax to link the major sections of the text, create cohesion, and clarify the relationships among complex ideas and concepts.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71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blocks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052" y="3217654"/>
            <a:ext cx="5185873" cy="2993366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/>
              <a:t>CLAIM STATEMENT</a:t>
            </a:r>
          </a:p>
          <a:p>
            <a:pPr lvl="1"/>
            <a:r>
              <a:rPr lang="en-US" dirty="0" smtClean="0"/>
              <a:t>Appears near the end of the introductory paragraph</a:t>
            </a:r>
          </a:p>
          <a:p>
            <a:pPr lvl="1"/>
            <a:r>
              <a:rPr lang="en-US" dirty="0" smtClean="0"/>
              <a:t>Establishes the main idea of the essay as a whole</a:t>
            </a:r>
          </a:p>
          <a:p>
            <a:pPr lvl="1"/>
            <a:r>
              <a:rPr lang="en-US" dirty="0" smtClean="0"/>
              <a:t>Is arguable (someone could logically argue a different side or different approach)</a:t>
            </a:r>
          </a:p>
          <a:p>
            <a:pPr lvl="1"/>
            <a:r>
              <a:rPr lang="en-US" dirty="0" smtClean="0"/>
              <a:t>Uses the language of the prompt</a:t>
            </a:r>
          </a:p>
          <a:p>
            <a:pPr lvl="1"/>
            <a:r>
              <a:rPr lang="en-US" dirty="0" smtClean="0"/>
              <a:t>Addresses all parts of the prompt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2962188"/>
          </a:xfrm>
        </p:spPr>
        <p:txBody>
          <a:bodyPr>
            <a:normAutofit fontScale="92500"/>
          </a:bodyPr>
          <a:lstStyle/>
          <a:p>
            <a:r>
              <a:rPr lang="en-US" sz="2600" b="1" dirty="0" smtClean="0"/>
              <a:t>TOPIC SENTENCES</a:t>
            </a:r>
          </a:p>
          <a:p>
            <a:pPr lvl="1"/>
            <a:r>
              <a:rPr lang="en-US" dirty="0"/>
              <a:t>Appear near the beginning of the body paragraphs</a:t>
            </a:r>
          </a:p>
          <a:p>
            <a:pPr lvl="1"/>
            <a:r>
              <a:rPr lang="en-US" dirty="0"/>
              <a:t>Establish the main idea of the paragraph they introduce</a:t>
            </a:r>
          </a:p>
          <a:p>
            <a:pPr lvl="1"/>
            <a:r>
              <a:rPr lang="en-US" dirty="0" smtClean="0"/>
              <a:t>Extend the claim statement</a:t>
            </a:r>
          </a:p>
          <a:p>
            <a:pPr lvl="1"/>
            <a:r>
              <a:rPr lang="en-US" dirty="0" smtClean="0"/>
              <a:t>Echoes the language of the prompt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485" y="211823"/>
            <a:ext cx="1807789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3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Glue that binds 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b="1" dirty="0" smtClean="0"/>
              <a:t>TRANSITION WORDS AND PHRASES</a:t>
            </a:r>
          </a:p>
          <a:p>
            <a:r>
              <a:rPr lang="en-US" dirty="0"/>
              <a:t>E</a:t>
            </a:r>
            <a:r>
              <a:rPr lang="en-US" dirty="0" smtClean="0"/>
              <a:t>stablish relationships among ideas and words</a:t>
            </a:r>
          </a:p>
          <a:p>
            <a:pPr lvl="1"/>
            <a:r>
              <a:rPr lang="en-US" dirty="0" smtClean="0"/>
              <a:t>Agreement, addition, similarity</a:t>
            </a:r>
          </a:p>
          <a:p>
            <a:pPr lvl="1"/>
            <a:r>
              <a:rPr lang="en-US" dirty="0" smtClean="0"/>
              <a:t>Opposition, limitation, contradiction</a:t>
            </a:r>
          </a:p>
          <a:p>
            <a:pPr lvl="1"/>
            <a:r>
              <a:rPr lang="en-US" dirty="0" smtClean="0"/>
              <a:t>Cause, condition, purpose</a:t>
            </a:r>
          </a:p>
          <a:p>
            <a:pPr lvl="1"/>
            <a:r>
              <a:rPr lang="en-US" dirty="0" smtClean="0"/>
              <a:t>Example, support, emphasis</a:t>
            </a:r>
          </a:p>
          <a:p>
            <a:pPr lvl="1"/>
            <a:r>
              <a:rPr lang="en-US" dirty="0" smtClean="0"/>
              <a:t>Effect, consequence, result</a:t>
            </a:r>
          </a:p>
          <a:p>
            <a:pPr lvl="1"/>
            <a:r>
              <a:rPr lang="en-US" dirty="0" smtClean="0"/>
              <a:t>Conclusion, summary, restatement</a:t>
            </a:r>
          </a:p>
          <a:p>
            <a:pPr lvl="1"/>
            <a:r>
              <a:rPr lang="en-US" dirty="0" smtClean="0"/>
              <a:t>Time, chronology, sequence</a:t>
            </a:r>
          </a:p>
          <a:p>
            <a:pPr lvl="1"/>
            <a:r>
              <a:rPr lang="en-US" dirty="0" smtClean="0"/>
              <a:t>Space, location, place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049758"/>
            <a:ext cx="5194583" cy="3638764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 smtClean="0"/>
              <a:t>ECHO WORDS</a:t>
            </a:r>
          </a:p>
          <a:p>
            <a:r>
              <a:rPr lang="en-US" dirty="0" smtClean="0"/>
              <a:t>Recur </a:t>
            </a:r>
            <a:r>
              <a:rPr lang="en-US" dirty="0"/>
              <a:t>in a sentence or </a:t>
            </a:r>
            <a:r>
              <a:rPr lang="en-US" dirty="0" smtClean="0"/>
              <a:t>paragraph to establish cohesion</a:t>
            </a:r>
          </a:p>
          <a:p>
            <a:pPr lvl="1"/>
            <a:r>
              <a:rPr lang="en-US" dirty="0" smtClean="0"/>
              <a:t>Synonyms</a:t>
            </a:r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err="1" smtClean="0"/>
              <a:t>Polyptoton</a:t>
            </a:r>
            <a:r>
              <a:rPr lang="en-US" dirty="0" smtClean="0"/>
              <a:t>—I </a:t>
            </a:r>
            <a:r>
              <a:rPr lang="en-US" i="1" dirty="0" smtClean="0"/>
              <a:t>dreamt</a:t>
            </a:r>
            <a:r>
              <a:rPr lang="en-US" dirty="0" smtClean="0"/>
              <a:t> a </a:t>
            </a:r>
            <a:r>
              <a:rPr lang="en-US" i="1" dirty="0" smtClean="0"/>
              <a:t>dream</a:t>
            </a:r>
            <a:r>
              <a:rPr lang="en-US" dirty="0" smtClean="0"/>
              <a:t>; </a:t>
            </a:r>
            <a:r>
              <a:rPr lang="en-US" i="1" dirty="0" smtClean="0"/>
              <a:t>Choosy</a:t>
            </a:r>
            <a:r>
              <a:rPr lang="en-US" dirty="0" smtClean="0"/>
              <a:t> moms </a:t>
            </a:r>
            <a:r>
              <a:rPr lang="en-US" i="1" dirty="0" smtClean="0"/>
              <a:t>choose</a:t>
            </a:r>
            <a:r>
              <a:rPr lang="en-US" dirty="0" smtClean="0"/>
              <a:t> Jiff; </a:t>
            </a:r>
            <a:r>
              <a:rPr lang="en-US" dirty="0"/>
              <a:t>To </a:t>
            </a:r>
            <a:r>
              <a:rPr lang="en-US" i="1" dirty="0"/>
              <a:t>imagine</a:t>
            </a:r>
            <a:r>
              <a:rPr lang="en-US" dirty="0"/>
              <a:t> the </a:t>
            </a:r>
            <a:r>
              <a:rPr lang="en-US" i="1" dirty="0"/>
              <a:t>unimaginable</a:t>
            </a:r>
            <a:r>
              <a:rPr lang="en-US" dirty="0"/>
              <a:t> is the highest use of the </a:t>
            </a:r>
            <a:r>
              <a:rPr lang="en-US" i="1" dirty="0"/>
              <a:t>imagination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056" y="261825"/>
            <a:ext cx="1775144" cy="147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25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Workshop: </a:t>
            </a:r>
            <a:br>
              <a:rPr lang="en-US" dirty="0" smtClean="0"/>
            </a:br>
            <a:r>
              <a:rPr lang="en-US" dirty="0" smtClean="0"/>
              <a:t>Selection of Detail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Evidence,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40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 look at the </a:t>
            </a:r>
            <a:r>
              <a:rPr lang="en-US" dirty="0" smtClean="0"/>
              <a:t>standards for DETAIL.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College Board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Use a balance of generalization and specific illustrative detail.</a:t>
            </a:r>
          </a:p>
          <a:p>
            <a:pPr lvl="1"/>
            <a:r>
              <a:rPr lang="en-US" sz="2000" dirty="0" smtClean="0"/>
              <a:t>Identify and explain an author’s use of rhetorical strategies and techniques.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Georgia </a:t>
            </a:r>
            <a:r>
              <a:rPr lang="en-US" sz="2400" dirty="0"/>
              <a:t>Standards of Excellence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/>
              <a:t>Develop the topic thoroughly by selecting the most significant and relevant facts, extended definitions, concrete details, quotations, or other information and examples appropriate to the audience’s knowledge of the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0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DETAILS should I add?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791630"/>
            <a:ext cx="5185873" cy="3638763"/>
          </a:xfrm>
        </p:spPr>
        <p:txBody>
          <a:bodyPr/>
          <a:lstStyle/>
          <a:p>
            <a:r>
              <a:rPr lang="en-US" sz="2400" b="1" dirty="0" smtClean="0"/>
              <a:t>EVIDENCE FROM THE TEXT</a:t>
            </a:r>
          </a:p>
          <a:p>
            <a:pPr lvl="1"/>
            <a:r>
              <a:rPr lang="en-US" dirty="0" smtClean="0"/>
              <a:t>Quotes </a:t>
            </a:r>
          </a:p>
          <a:p>
            <a:pPr lvl="1"/>
            <a:r>
              <a:rPr lang="en-US" dirty="0" smtClean="0"/>
              <a:t>Paraphrases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 smtClean="0"/>
              <a:t>ANALYSIS OF EVIDENCE</a:t>
            </a:r>
          </a:p>
          <a:p>
            <a:pPr lvl="1"/>
            <a:r>
              <a:rPr lang="en-US" dirty="0" smtClean="0"/>
              <a:t>Explains </a:t>
            </a:r>
            <a:r>
              <a:rPr lang="en-US" u="sng" dirty="0" smtClean="0"/>
              <a:t>why</a:t>
            </a:r>
            <a:r>
              <a:rPr lang="en-US" dirty="0" smtClean="0"/>
              <a:t> the evidence serves as an example of the topic</a:t>
            </a:r>
          </a:p>
          <a:p>
            <a:pPr lvl="2"/>
            <a:r>
              <a:rPr lang="en-US" dirty="0" smtClean="0"/>
              <a:t>Implication</a:t>
            </a:r>
          </a:p>
          <a:p>
            <a:pPr lvl="2"/>
            <a:r>
              <a:rPr lang="en-US" dirty="0" smtClean="0"/>
              <a:t>Consequence</a:t>
            </a:r>
          </a:p>
          <a:p>
            <a:pPr lvl="2"/>
            <a:r>
              <a:rPr lang="en-US" dirty="0" smtClean="0"/>
              <a:t>Importance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814" y="84059"/>
            <a:ext cx="1697204" cy="169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1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LEAD-INS for quotations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7965" y="5702060"/>
            <a:ext cx="4382521" cy="812025"/>
          </a:xfrm>
          <a:prstGeom prst="rect">
            <a:avLst/>
          </a:prstGeom>
          <a:solidFill>
            <a:schemeClr val="accent1"/>
          </a:solidFill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Somebody says,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7965" y="2851963"/>
            <a:ext cx="420969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vx</a:t>
            </a:r>
            <a:r>
              <a:rPr lang="en-US" sz="4000" b="1" dirty="0" smtClean="0"/>
              <a:t> “blended” </a:t>
            </a:r>
            <a:r>
              <a:rPr lang="en-US" sz="4000" b="1" dirty="0" err="1" smtClean="0"/>
              <a:t>vx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7965" y="4268473"/>
            <a:ext cx="332117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Sentence: 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07655" y="2744241"/>
            <a:ext cx="7384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to blend a few words from the text into your own sentence.  EX. </a:t>
            </a:r>
            <a:r>
              <a:rPr lang="en-US" b="1" dirty="0" smtClean="0"/>
              <a:t>John, a soldier “beloved by all,” lies dying in Alcott’s portrayal of a </a:t>
            </a:r>
            <a:r>
              <a:rPr lang="en-US" b="1" dirty="0"/>
              <a:t>C</a:t>
            </a:r>
            <a:r>
              <a:rPr lang="en-US" b="1" dirty="0" smtClean="0"/>
              <a:t>ivil </a:t>
            </a:r>
            <a:r>
              <a:rPr lang="en-US" b="1" dirty="0"/>
              <a:t>W</a:t>
            </a:r>
            <a:r>
              <a:rPr lang="en-US" b="1" dirty="0" smtClean="0"/>
              <a:t>ar hospital.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8750" y="3946151"/>
            <a:ext cx="8149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a full sentence to set up a quote equal in importance to or used as an example of the lead-in.  </a:t>
            </a:r>
          </a:p>
          <a:p>
            <a:r>
              <a:rPr lang="en-US" dirty="0" smtClean="0"/>
              <a:t>EX:  </a:t>
            </a:r>
            <a:r>
              <a:rPr lang="en-US" b="1" dirty="0" smtClean="0"/>
              <a:t>Alcott describes her pitiful duty as a nurse: “Now I knew that to him, as to so many, I was the poor substitute for mother, wife, or sister, and in his eyes no stranger, but a friend.”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80486" y="5702060"/>
            <a:ext cx="7027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to introduce the author’s or a character’s words.</a:t>
            </a:r>
          </a:p>
          <a:p>
            <a:r>
              <a:rPr lang="en-US" dirty="0" smtClean="0"/>
              <a:t>EX: </a:t>
            </a:r>
            <a:r>
              <a:rPr lang="en-US" b="1" dirty="0" smtClean="0"/>
              <a:t>Heartbreakingly, John asks, “</a:t>
            </a:r>
            <a:r>
              <a:rPr lang="en-US" b="1" dirty="0"/>
              <a:t>This is my first battle; do they think it's going to be my last?"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696" y="-6818"/>
            <a:ext cx="2087758" cy="208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512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Writer’s Workshop:</a:t>
            </a:r>
            <a:br>
              <a:rPr lang="en-US" dirty="0" smtClean="0"/>
            </a:br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Purposeful and vivid vocabulary, active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4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128</TotalTime>
  <Words>747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Writer’s Workshop: Organization</vt:lpstr>
      <vt:lpstr>Take a look at the standards for ORGANIZATION.</vt:lpstr>
      <vt:lpstr>Building blocks of ORGANIZATION</vt:lpstr>
      <vt:lpstr>Glue that binds ORGANIZATION </vt:lpstr>
      <vt:lpstr>Writer’s Workshop:  Selection of Detail</vt:lpstr>
      <vt:lpstr>Take a look at the standards for DETAIL.</vt:lpstr>
      <vt:lpstr>Which DETAILS should I add?</vt:lpstr>
      <vt:lpstr>LEAD-INS for quotations</vt:lpstr>
      <vt:lpstr>Writer’s Workshop: Diction</vt:lpstr>
      <vt:lpstr>Take a look at the standards for DICTION.</vt:lpstr>
      <vt:lpstr>Add purposeful DICTION</vt:lpstr>
      <vt:lpstr>Writer’s Workshop: Syntax</vt:lpstr>
      <vt:lpstr>Take a look at the standards for SYNTAX.</vt:lpstr>
      <vt:lpstr>Vary your sentences.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Writer’s Workshop: Organization</dc:title>
  <dc:creator>Stephanie Tatum</dc:creator>
  <cp:lastModifiedBy>Stephanie Tatum</cp:lastModifiedBy>
  <cp:revision>14</cp:revision>
  <dcterms:created xsi:type="dcterms:W3CDTF">2016-08-28T15:16:03Z</dcterms:created>
  <dcterms:modified xsi:type="dcterms:W3CDTF">2016-08-28T17:24:04Z</dcterms:modified>
</cp:coreProperties>
</file>